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345" r:id="rId3"/>
    <p:sldId id="346" r:id="rId4"/>
    <p:sldId id="349" r:id="rId5"/>
    <p:sldId id="260" r:id="rId6"/>
    <p:sldId id="259" r:id="rId7"/>
    <p:sldId id="347" r:id="rId8"/>
    <p:sldId id="350" r:id="rId9"/>
    <p:sldId id="265" r:id="rId10"/>
    <p:sldId id="352" r:id="rId11"/>
    <p:sldId id="348" r:id="rId12"/>
    <p:sldId id="278" r:id="rId13"/>
    <p:sldId id="300" r:id="rId14"/>
    <p:sldId id="275" r:id="rId15"/>
    <p:sldId id="289" r:id="rId16"/>
    <p:sldId id="290" r:id="rId17"/>
    <p:sldId id="291" r:id="rId18"/>
    <p:sldId id="306" r:id="rId19"/>
    <p:sldId id="307" r:id="rId20"/>
    <p:sldId id="351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84" cy="5902036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0" y="3735477"/>
            <a:ext cx="12191996" cy="3122522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0F058E-FA39-4283-9023-58B539A0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3410C9-4FB5-4493-9003-82B1DCC7B8B2}" type="datetime1">
              <a:rPr lang="fi-FI" smtClean="0"/>
              <a:t>19.4.2024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566D7DF-D749-4004-817B-95A0A93FBF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641FA88-3497-4522-996F-E131B9A30E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4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terveydenhoi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684-ACD3-4E04-9EDE-057A13A50E19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126003"/>
            <a:ext cx="2903547" cy="1878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7" y="2867626"/>
            <a:ext cx="2903547" cy="193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77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kaupunkikehit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E83A-C876-45CC-B777-AA7451E18F94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05" y="2867626"/>
            <a:ext cx="2642591" cy="193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153293"/>
            <a:ext cx="2903547" cy="1823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267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tyo_yrittam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E56-F800-401A-AA1E-44701F0E251A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248846"/>
            <a:ext cx="2903547" cy="163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56" y="2866417"/>
            <a:ext cx="2398288" cy="193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734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yksi_tekstipalsta_kuv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512444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5080-8410-41E7-8C7C-5F58F210F12F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512444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110AFD1-D6C3-4FC8-AAFE-EB560176C1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962643" y="1095457"/>
            <a:ext cx="6172200" cy="50815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62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969E57-A840-4733-8332-4A18E563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278"/>
            <a:ext cx="10515600" cy="121567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88AFA8-16A7-4C75-B545-25B116B0E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5181600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6652F6-8AC0-40AF-9B04-C21C8D110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8499"/>
            <a:ext cx="5181600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810113-4E7F-4D3A-B0EB-24C6AFB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DF0-B76B-493F-8283-AC7CA012A525}" type="datetime1">
              <a:rPr lang="fi-FI" smtClean="0"/>
              <a:t>19.4.2024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3E2ED3-139B-4804-97F2-6E1D8D68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ADAA67-37B5-4471-92F5-45CA5722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46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F6BA6B-6F5E-488C-A8BA-544AD8D5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8779"/>
            <a:ext cx="10515600" cy="101614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230453-8592-4333-9E89-CEB829AD9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84925"/>
            <a:ext cx="5157787" cy="770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86774C-BA23-4263-9DF4-8769E17C0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8837"/>
            <a:ext cx="5157787" cy="344751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AA92CEB-8E90-482E-BE1A-8F1FA7063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84925"/>
            <a:ext cx="5183188" cy="770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B2963E-B133-44B2-8A9E-B3935A2ED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8837"/>
            <a:ext cx="5183188" cy="344751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9200E9-33A9-462F-802F-7FDEFF5A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ED86-9AAF-45EF-A44C-147E5BF8876F}" type="datetime1">
              <a:rPr lang="fi-FI" smtClean="0"/>
              <a:t>19.4.2024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E1F790D-2313-48D5-9F54-B668A441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010B0F9-0377-4550-9DFF-021B8018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95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B005CA-085D-47E6-BA8E-B1D5F696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55D2-5EE7-4AAA-B5AE-17869630DD83}" type="datetime1">
              <a:rPr lang="fi-FI" smtClean="0"/>
              <a:t>19.4.2024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DEF69E-612D-430E-B89B-2590E7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EF95F1-8105-48A1-BD60-414AF90D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067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ksi_tekstipalsta_logo_alha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08193"/>
            <a:ext cx="9634016" cy="486877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9533CD-E811-4BBC-9916-B461D0A70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91" y="6196985"/>
            <a:ext cx="1925601" cy="886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A93952-3B2B-47BC-8FFF-742FBE3F4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6" y="4675523"/>
            <a:ext cx="1697918" cy="113793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3B677749-3080-44B9-B84B-9ACC2344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0"/>
            <a:ext cx="9654536" cy="94409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9760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ksi_tekstipalsta_logo alhaalla_ei_ots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87001"/>
            <a:ext cx="9634016" cy="588996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9533CD-E811-4BBC-9916-B461D0A70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91" y="6196985"/>
            <a:ext cx="1925601" cy="886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A93952-3B2B-47BC-8FFF-742FBE3F4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6" y="4675523"/>
            <a:ext cx="1697918" cy="11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0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_logo_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B005CA-085D-47E6-BA8E-B1D5F696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55D2-5EE7-4AAA-B5AE-17869630DD83}" type="datetime1">
              <a:rPr lang="fi-FI" smtClean="0"/>
              <a:t>19.4.2024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DEF69E-612D-430E-B89B-2590E7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EF95F1-8105-48A1-BD60-414AF90D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CD920A3-D9B7-4308-BC13-ED9082711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91" y="6196985"/>
            <a:ext cx="1925601" cy="88616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3523F37-2359-46D5-93CF-7239D7BB5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6" y="4675523"/>
            <a:ext cx="1697918" cy="11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3953" cy="6163663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-2684" y="3734789"/>
            <a:ext cx="12194684" cy="3123210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794FCF2-3B5E-4A8B-9436-4665DCB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60D076-40E1-4BDD-B539-9D46CB8E678E}" type="datetime1">
              <a:rPr lang="fi-FI" smtClean="0"/>
              <a:t>19.4.2024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892EA7E-4C42-4BF8-8BAD-0D4AA3004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2D07372-D5AD-4C91-A4CB-49B3B2314B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2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8E00E-0249-41B5-AE20-4015C384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2842"/>
            <a:ext cx="3932237" cy="11697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617A1-DACC-4993-BE13-38D4AED0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2842"/>
            <a:ext cx="6172200" cy="4798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7331C3-ECC4-40BF-BC43-3DE6ED1A4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2560"/>
            <a:ext cx="3932237" cy="36364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08190D-8B47-4605-A1A2-8C91D243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25E0-0DBC-4502-AD47-E0DAC5FC1760}" type="datetime1">
              <a:rPr lang="fi-FI" smtClean="0"/>
              <a:t>19.4.2024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59C911-3A1C-4E3E-826C-F8972241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A17497-84EA-4183-9CEC-C1BE9955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73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786285-38D5-4229-BADB-9DC072ED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2842"/>
            <a:ext cx="3932237" cy="11815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F5FD3F3-F1E4-473E-AF35-F0CD3E8BD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2842"/>
            <a:ext cx="6172200" cy="4798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32ADF-44E3-4F4C-8262-928923E4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4436"/>
            <a:ext cx="3932237" cy="36245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09A852-C300-4B0D-ADFE-85F881B3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B36-0688-4949-BA4F-A81C12064E34}" type="datetime1">
              <a:rPr lang="fi-FI" smtClean="0"/>
              <a:t>19.4.2024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62F2FD-AA4F-467F-8D0E-789AEBB5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14E6A0-817E-4D9D-B87E-8226918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621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kset_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88" y="395655"/>
            <a:ext cx="10565423" cy="2919046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3F5124F-33CA-4040-A0EA-8018B396D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18" y="3384861"/>
            <a:ext cx="5273164" cy="35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B6B57-9AB5-4CBB-A5FE-F697A6B7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DD8F719-77A5-4109-A1CB-78342134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704B1-7EC4-4AB6-92B0-E8F2A5A5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0E8E-13BC-4269-856A-5E1B7EAAD741}" type="datetime1">
              <a:rPr lang="fi-FI" smtClean="0"/>
              <a:t>19.4.2024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D66574-0FF5-4CDF-A4D6-5BC330B1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67EF6A-84CA-43B8-814B-09FA6AAD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276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340CAF5-B0EB-48F4-9395-82496854E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7527"/>
            <a:ext cx="2628900" cy="5811838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C05B9B-D47D-4AF8-8B5A-EAD60EF23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527"/>
            <a:ext cx="7734300" cy="5179436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4AC94-B32A-4B20-A3AD-1AEB4289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F280-A878-481D-8E49-3C2DCD0180E6}" type="datetime1">
              <a:rPr lang="fi-FI" smtClean="0"/>
              <a:t>19.4.2024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5138FA-5B96-4D6F-85BE-7C160927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71FBA8-2CA9-45E1-AB3F-60711D13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73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3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4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953" cy="5168140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-2684" y="3734789"/>
            <a:ext cx="12194684" cy="3123210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3E926D81-43A5-405D-BEE5-A88E1F9A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B0E071-B054-49CE-8661-E307A6E9E1B8}" type="datetime1">
              <a:rPr lang="fi-FI" smtClean="0"/>
              <a:t>19.4.2024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98407E0-4B51-4EBD-8E6C-364C6A5F3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33DDDF9-5C9A-4D12-826E-870ACFA91A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30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28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5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02"/>
            <a:ext cx="12193953" cy="4987136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-2684" y="3734789"/>
            <a:ext cx="12194684" cy="3123210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90AD59B8-D2EB-4235-9F52-79CF9921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5C6326-8538-4E4B-AD47-9CC64879C799}" type="datetime1">
              <a:rPr lang="fi-FI" smtClean="0"/>
              <a:t>19.4.2024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7C5D09D-4398-4831-B32C-B13BA911E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0EE8D43-DD96-488F-BB3F-973447CBFF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tsikko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81CC886-D1CA-46F0-AD2A-4072436D0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016503"/>
            <a:ext cx="7199391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2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yksi_tekstipal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9634016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9634016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14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ei_ots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095458"/>
            <a:ext cx="9634016" cy="508150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16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lapsiper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AB2-2745-4DB3-97F1-283112189459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095458"/>
            <a:ext cx="2903547" cy="1939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7" y="2842882"/>
            <a:ext cx="2903547" cy="1985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038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hyva_ar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5E75-6C57-48F8-B1AF-68D74C6FF343}" type="datetime1">
              <a:rPr lang="fi-FI" smtClean="0"/>
              <a:t>19.4.2024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109741"/>
            <a:ext cx="2903547" cy="1910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7" y="2866417"/>
            <a:ext cx="2903547" cy="193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3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251372-1F7F-4495-84B2-7BDD74BB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40"/>
            <a:ext cx="10515600" cy="94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7829D5-B674-49B8-82E8-42ABA359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2BEE6D-086A-4FD6-A169-CB3762437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0BE8-F6BC-4396-8411-4077CD27C816}" type="datetime1">
              <a:rPr lang="fi-FI" smtClean="0"/>
              <a:t>19.4.2024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87C67-9478-4C71-BA7D-829787924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15709A-06B4-43A7-9642-306852E9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12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36D3D19-A2B7-40C4-B788-DA62DF35C87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2" y="5847165"/>
            <a:ext cx="2891135" cy="13305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9AFE8-D441-41E3-9403-8FEDB853574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623"/>
            <a:ext cx="1614055" cy="10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rn.fi/URN:NBN:fi:amk-2023052413693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C98F0-7536-72BD-4E38-770951F7A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55" y="1764632"/>
            <a:ext cx="10610890" cy="2672294"/>
          </a:xfrm>
        </p:spPr>
        <p:txBody>
          <a:bodyPr/>
          <a:lstStyle/>
          <a:p>
            <a:br>
              <a:rPr lang="fi-FI" dirty="0"/>
            </a:br>
            <a:r>
              <a:rPr lang="fi-FI" sz="6600" dirty="0"/>
              <a:t>strateginen kumppanuus toimintamalli Äänekosken kaupungin tukipalveluiden tuottamisessa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F7AF8-7E3D-532D-F7C4-93EB2EE1E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08883"/>
            <a:ext cx="10515600" cy="1501061"/>
          </a:xfrm>
        </p:spPr>
        <p:txBody>
          <a:bodyPr>
            <a:normAutofit/>
          </a:bodyPr>
          <a:lstStyle/>
          <a:p>
            <a:r>
              <a:rPr lang="fi-FI" sz="3000" dirty="0"/>
              <a:t>Erika Räihä &amp; Riitta Tikkanen</a:t>
            </a:r>
          </a:p>
          <a:p>
            <a:r>
              <a:rPr lang="fi-FI" sz="3000" dirty="0"/>
              <a:t>Kaupunginhallitus 9.10.2023</a:t>
            </a:r>
          </a:p>
        </p:txBody>
      </p:sp>
    </p:spTree>
    <p:extLst>
      <p:ext uri="{BB962C8B-B14F-4D97-AF65-F5344CB8AC3E}">
        <p14:creationId xmlns:p14="http://schemas.microsoft.com/office/powerpoint/2010/main" val="16769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93E7F32-CD5D-B9A7-B24C-7BFAA2DE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latin typeface="The Serif Hand Black" panose="03070902030502020204" pitchFamily="66" charset="0"/>
              </a:rPr>
              <a:t>Seuranta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02AD1B-8442-BD4C-9073-0F3E1726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55D2-5EE7-4AAA-B5AE-17869630DD83}" type="datetime1">
              <a:rPr lang="fi-FI" smtClean="0"/>
              <a:t>19.4.2024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6ADE4D-C6C5-DF0B-1CFB-D9E17791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CCC346-3808-92EA-879E-653D08CD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10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77C18F-9EF2-AEB0-B3CB-71BBA1C253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latin typeface="The Hand" panose="03070502030502020204" pitchFamily="66" charset="0"/>
              </a:rPr>
              <a:t>Äänekosken kaupungilla on seurattu strategista kumppanuutta tiiviisti koko kumppanuuden aikana </a:t>
            </a:r>
          </a:p>
          <a:p>
            <a:r>
              <a:rPr lang="fi-FI" sz="3600" b="1" dirty="0" err="1">
                <a:latin typeface="The Hand" panose="03070502030502020204" pitchFamily="66" charset="0"/>
              </a:rPr>
              <a:t>Mittaroinnilla</a:t>
            </a:r>
            <a:r>
              <a:rPr lang="fi-FI" sz="3600" b="1" dirty="0">
                <a:latin typeface="The Hand" panose="03070502030502020204" pitchFamily="66" charset="0"/>
              </a:rPr>
              <a:t> on haettu vastauksia siihen, onko toimintamalli kustannustehokas ja saavutetaanko parempia palveluita</a:t>
            </a:r>
          </a:p>
          <a:p>
            <a:pPr lvl="1"/>
            <a:r>
              <a:rPr lang="fi-FI" sz="3200" b="1" dirty="0">
                <a:latin typeface="The Hand" panose="03070502030502020204" pitchFamily="66" charset="0"/>
              </a:rPr>
              <a:t>Kustannustehokkuutta verrattiin toteutuneisiin kustannuksiin</a:t>
            </a:r>
          </a:p>
          <a:p>
            <a:pPr lvl="1"/>
            <a:r>
              <a:rPr lang="fi-FI" sz="3200" b="1" dirty="0">
                <a:latin typeface="The Hand" panose="03070502030502020204" pitchFamily="66" charset="0"/>
              </a:rPr>
              <a:t>Palvelua seurattiin kyselytutkimuksella</a:t>
            </a:r>
          </a:p>
        </p:txBody>
      </p:sp>
    </p:spTree>
    <p:extLst>
      <p:ext uri="{BB962C8B-B14F-4D97-AF65-F5344CB8AC3E}">
        <p14:creationId xmlns:p14="http://schemas.microsoft.com/office/powerpoint/2010/main" val="110541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C98F0-7536-72BD-4E38-770951F7A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sz="8000" dirty="0" err="1"/>
              <a:t>äänekosken</a:t>
            </a:r>
            <a:r>
              <a:rPr lang="fi-FI" dirty="0"/>
              <a:t> </a:t>
            </a:r>
            <a:r>
              <a:rPr lang="fi-FI" sz="8000" dirty="0"/>
              <a:t>kumppanuuden tulokset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06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784E9-BC97-A35B-472F-965C5DB3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kustannustehokkuus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7E8E39-0B51-DFBB-6EC9-53148329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961345" cy="409603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fi-FI" sz="3200" dirty="0"/>
              <a:t>Kustannustehokkuutta verrattiin vuoden 2020 tilanteeseen</a:t>
            </a:r>
          </a:p>
          <a:p>
            <a:r>
              <a:rPr lang="fi-FI" sz="3200" dirty="0"/>
              <a:t>Kustannustehokuuteen huomioitu myös prosessien tehostuminen ja siitä muodostuneet säästöt</a:t>
            </a:r>
          </a:p>
          <a:p>
            <a:r>
              <a:rPr lang="fi-FI" sz="3200" dirty="0"/>
              <a:t>Kiinteistönhoidon osalta saavutettiin kustannustehokkuutta niin prosessien tehostumisen ja sopimuksen laajentumisen myötä.</a:t>
            </a:r>
          </a:p>
          <a:p>
            <a:r>
              <a:rPr lang="fi-FI" sz="3200" dirty="0"/>
              <a:t>Kiinteistönhoitoa pystyttiin tuottamaan 23 % tehokkaammin kuin vuonna 2020</a:t>
            </a:r>
          </a:p>
          <a:p>
            <a:r>
              <a:rPr lang="fi-FI" sz="3200" dirty="0"/>
              <a:t>Pelkästään kiinteistönhoidon alisopimuksen osalta laskujen määrän väheneminen on säästänyt laskennallisesti 54 120 € kahden ensimmäisen vuoden aikana.</a:t>
            </a:r>
          </a:p>
        </p:txBody>
      </p:sp>
    </p:spTree>
    <p:extLst>
      <p:ext uri="{BB962C8B-B14F-4D97-AF65-F5344CB8AC3E}">
        <p14:creationId xmlns:p14="http://schemas.microsoft.com/office/powerpoint/2010/main" val="282779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D64D9C-6882-A0C5-3F49-847E13E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Kustannustehokkuus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D36DF98-46B7-951B-46B1-A2CEA04F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1176"/>
            <a:ext cx="7536387" cy="41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D64D9C-6882-A0C5-3F49-847E13E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Kustannustehokkuus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C381763-2667-BE04-89B2-7545DD74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7" y="2046030"/>
            <a:ext cx="10625404" cy="352609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F53A16C-D38F-0F59-CE98-B7D5D7214813}"/>
              </a:ext>
            </a:extLst>
          </p:cNvPr>
          <p:cNvSpPr txBox="1"/>
          <p:nvPr/>
        </p:nvSpPr>
        <p:spPr>
          <a:xfrm>
            <a:off x="699204" y="5742801"/>
            <a:ext cx="10340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Koko kumppanuuden osalta kustannussäästöjä on syntynyt ensimmäisen kahden vuoden aikana 1 000 000 €, mikä on se tavoite minkä valtuusto kumppanuudelle asetti vuonna 2020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39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D64D9C-6882-A0C5-3F49-847E13E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Kustannustehokkuus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8A9141-3E8B-C4F6-705F-1E9A9E05C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18" y="2213843"/>
            <a:ext cx="6308423" cy="3834532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3917FD7-D6CC-5A68-1CBF-2BA53567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074" y="2051918"/>
            <a:ext cx="4191381" cy="4251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 dirty="0">
                <a:cs typeface="Dreaming Outloud Pro" panose="03050502040302030504" pitchFamily="66" charset="0"/>
              </a:rPr>
              <a:t>Laskumäärät vähentyneet, koska sopimus on huomattavasti laajempi kuin aiemmin, </a:t>
            </a:r>
          </a:p>
          <a:p>
            <a:pPr marL="0" indent="0">
              <a:buNone/>
            </a:pPr>
            <a:r>
              <a:rPr lang="fi-FI" sz="3200" dirty="0">
                <a:cs typeface="Dreaming Outloud Pro" panose="03050502040302030504" pitchFamily="66" charset="0"/>
              </a:rPr>
              <a:t>aiemmin pelkästään kiinteistönhoidon osuus tehtiin sopimukseen sisältyvänä.</a:t>
            </a:r>
          </a:p>
          <a:p>
            <a:pPr marL="0" indent="0">
              <a:buNone/>
            </a:pPr>
            <a:r>
              <a:rPr lang="fi-FI" sz="3200" dirty="0">
                <a:cs typeface="Dreaming Outloud Pro" panose="03050502040302030504" pitchFamily="66" charset="0"/>
              </a:rPr>
              <a:t>Muuten kaikki laskutettiin erillislaskutuksella, mm. kunnossapidon pienet korjaukset ja käyttäjäpalvelut.</a:t>
            </a:r>
          </a:p>
          <a:p>
            <a:pPr marL="0" indent="0">
              <a:buNone/>
            </a:pPr>
            <a:r>
              <a:rPr lang="fi-FI" sz="3200" dirty="0">
                <a:cs typeface="Dreaming Outloud Pro" panose="03050502040302030504" pitchFamily="66" charset="0"/>
              </a:rPr>
              <a:t>Koko kumppanuuden osalta laskuja lähetetty 4400 vähemmän kuin 2020 vuonna</a:t>
            </a:r>
          </a:p>
        </p:txBody>
      </p:sp>
    </p:spTree>
    <p:extLst>
      <p:ext uri="{BB962C8B-B14F-4D97-AF65-F5344CB8AC3E}">
        <p14:creationId xmlns:p14="http://schemas.microsoft.com/office/powerpoint/2010/main" val="194829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D64D9C-6882-A0C5-3F49-847E13E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Kustannustehokkuus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3F58CFF-6940-E04A-75F5-4B60BD99C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291" r="624"/>
          <a:stretch/>
        </p:blipFill>
        <p:spPr>
          <a:xfrm>
            <a:off x="838199" y="1922147"/>
            <a:ext cx="10010775" cy="44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E867A-D194-10D9-C289-961E7631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Kyselytutkimuksen tulokset ja niiden vertailu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59F1EA-F319-A574-267F-F47F67EA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r>
              <a:rPr lang="fi-FI" sz="9600" dirty="0">
                <a:cs typeface="Dreaming Outloud Pro" panose="03050502040302030504" pitchFamily="66" charset="0"/>
              </a:rPr>
              <a:t>Tuloksissa kävi ilmi, että kiinteistönhoidon palvelun laatu sekä kiinteistön käyttäjien tyytyväisyys palveluun on hyvällä tasolla. </a:t>
            </a:r>
          </a:p>
          <a:p>
            <a:pPr marL="0" indent="0">
              <a:buNone/>
            </a:pPr>
            <a:endParaRPr lang="fi-FI" sz="9600" dirty="0">
              <a:cs typeface="Dreaming Outloud Pro" panose="03050502040302030504" pitchFamily="66" charset="0"/>
            </a:endParaRPr>
          </a:p>
          <a:p>
            <a:r>
              <a:rPr lang="fi-FI" sz="9600" dirty="0">
                <a:cs typeface="Dreaming Outloud Pro" panose="03050502040302030504" pitchFamily="66" charset="0"/>
              </a:rPr>
              <a:t>Kuitenkin tavoitteena oli paremmat palvelut eli kiitettävä taso, joten sitä tavoitetta ei vielä saavutettu</a:t>
            </a: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D112509-752D-7127-CD5E-754C4E991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/>
            <a:r>
              <a:rPr lang="fi-FI" sz="9000" dirty="0">
                <a:cs typeface="Dreaming Outloud Pro" panose="03050502040302030504" pitchFamily="66" charset="0"/>
              </a:rPr>
              <a:t>Sekä palvelun laatu, että tyytyväisyys saivat arvosanaksi 3.7</a:t>
            </a:r>
          </a:p>
          <a:p>
            <a:pPr lvl="1"/>
            <a:r>
              <a:rPr lang="fi-FI" sz="9000" dirty="0">
                <a:cs typeface="Dreaming Outloud Pro" panose="03050502040302030504" pitchFamily="66" charset="0"/>
              </a:rPr>
              <a:t>Tutkimuksen tulokset on verrattavissa Äänekosken asukastyytyväisyyskyselyn tulokseen, jossa kiinteistönhoidon laadun arvosana oli sama 3.7</a:t>
            </a:r>
          </a:p>
          <a:p>
            <a:pPr lvl="1"/>
            <a:r>
              <a:rPr lang="fi-FI" sz="9000" dirty="0">
                <a:cs typeface="Dreaming Outloud Pro" panose="03050502040302030504" pitchFamily="66" charset="0"/>
              </a:rPr>
              <a:t>Kyselytutkimuksen otanta oli hyvä 174 vastausta.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9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216C1-4EB7-21ED-A090-5F81B066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Hyödyt ja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B13CEE-544D-7638-41C7-601DB35DC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4000" b="1" u="sng" dirty="0"/>
              <a:t>HYÖDYT</a:t>
            </a:r>
          </a:p>
          <a:p>
            <a:r>
              <a:rPr lang="fi-FI" sz="3100" dirty="0"/>
              <a:t>Yhteiset päämäärät</a:t>
            </a:r>
          </a:p>
          <a:p>
            <a:r>
              <a:rPr lang="fi-FI" sz="3100" dirty="0"/>
              <a:t>Yhteistyö lisääntynyt</a:t>
            </a:r>
          </a:p>
          <a:p>
            <a:r>
              <a:rPr lang="fi-FI" sz="3100" dirty="0"/>
              <a:t>Prosessit selkeytyneet ja päällekkäisiä toimintoja saatu poistettua</a:t>
            </a:r>
          </a:p>
          <a:p>
            <a:r>
              <a:rPr lang="fi-FI" sz="3100" dirty="0"/>
              <a:t>Kustannustehokas toimintamalli</a:t>
            </a:r>
          </a:p>
          <a:p>
            <a:r>
              <a:rPr lang="fi-FI" sz="3100" dirty="0"/>
              <a:t>Osallistava ja käyttäjäystävällinen</a:t>
            </a:r>
          </a:p>
          <a:p>
            <a:r>
              <a:rPr lang="fi-FI" sz="3100" dirty="0"/>
              <a:t>Kustannukset selvillä jo talousarvio vaiheessa -&gt; ei yllätyksiä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5C3079-8B14-FF8D-D4DC-C291ECE5F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4000" b="1" u="sng" dirty="0"/>
              <a:t>HAASTEET</a:t>
            </a:r>
          </a:p>
          <a:p>
            <a:r>
              <a:rPr lang="fi-FI" dirty="0"/>
              <a:t>Vaatii suunnittelua ja kehittämistä jatkuvasti</a:t>
            </a:r>
          </a:p>
          <a:p>
            <a:r>
              <a:rPr lang="fi-FI" dirty="0"/>
              <a:t>Toimintamallin jalkauttaminen vaatii resurssia ja sitä, että toimintamalliin sitoudutaan</a:t>
            </a:r>
          </a:p>
          <a:p>
            <a:r>
              <a:rPr lang="fi-FI" dirty="0"/>
              <a:t>Onnistumiseen vaikuttaa henkilöt ja niiden sitoutuminen kumppanuuteen</a:t>
            </a:r>
          </a:p>
        </p:txBody>
      </p:sp>
    </p:spTree>
    <p:extLst>
      <p:ext uri="{BB962C8B-B14F-4D97-AF65-F5344CB8AC3E}">
        <p14:creationId xmlns:p14="http://schemas.microsoft.com/office/powerpoint/2010/main" val="47111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C580A07-1D7B-D999-376F-DB389472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65" y="932550"/>
            <a:ext cx="10565423" cy="3110943"/>
          </a:xfrm>
        </p:spPr>
        <p:txBody>
          <a:bodyPr>
            <a:normAutofit fontScale="90000"/>
          </a:bodyPr>
          <a:lstStyle/>
          <a:p>
            <a:r>
              <a:rPr lang="fi-FI" sz="7200" dirty="0">
                <a:latin typeface="The Serif Hand Black" panose="03070902030502020204" pitchFamily="66" charset="0"/>
              </a:rPr>
              <a:t>Kiitos!</a:t>
            </a:r>
            <a:br>
              <a:rPr lang="fi-FI" sz="7200" dirty="0">
                <a:latin typeface="The Serif Hand Black" panose="03070902030502020204" pitchFamily="66" charset="0"/>
              </a:rPr>
            </a:br>
            <a:br>
              <a:rPr lang="fi-FI" sz="7200" dirty="0">
                <a:latin typeface="The Serif Hand Black" panose="03070902030502020204" pitchFamily="66" charset="0"/>
              </a:rPr>
            </a:br>
            <a:r>
              <a:rPr lang="fi-FI" sz="4000" dirty="0">
                <a:latin typeface="The Hand" panose="03070502030502020204" pitchFamily="66" charset="0"/>
              </a:rPr>
              <a:t>Linkki opinnäytetyöhön: </a:t>
            </a:r>
            <a:r>
              <a:rPr lang="fi-FI" sz="4000" dirty="0">
                <a:latin typeface="The Hand" panose="03070502030502020204" pitchFamily="66" charset="0"/>
                <a:hlinkClick r:id="rId2"/>
              </a:rPr>
              <a:t>https://urn.fi/URN:NBN:fi:amk-2023052413693</a:t>
            </a:r>
            <a:br>
              <a:rPr lang="fi-FI" sz="7200" dirty="0">
                <a:latin typeface="The Hand" panose="03070502030502020204" pitchFamily="66" charset="0"/>
              </a:rPr>
            </a:br>
            <a:endParaRPr lang="fi-FI" sz="7200" dirty="0">
              <a:latin typeface="The Serif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0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97877-9286-8199-D60C-4CC79816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latin typeface="The Serif Hand Black" panose="03070902030502020204" pitchFamily="66" charset="0"/>
              </a:rPr>
              <a:t>Strateginen kumppanuus toimintamalli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00C9964-BD2C-A918-EB93-69126CC0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12B915-6A9D-AEF6-16C5-42A58E2E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8475EA-3357-3824-C4AF-15D200DB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E25223B-ED4C-2BF2-1BB4-6B24A323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5474"/>
            <a:ext cx="9634016" cy="40914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Äänekoskella valittiin vuoden 2020 marraskuussa tukipalveluiden tuottamiseen strateginen kumppanuus toimintamalli.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Äänekosken Kiinteistönhoito Oy oli jo valmiiksi Äänekosken kaupungin oma sidosyksikkö</a:t>
            </a:r>
          </a:p>
          <a:p>
            <a:pPr lvl="1">
              <a:lnSpc>
                <a:spcPct val="110000"/>
              </a:lnSpc>
            </a:pPr>
            <a:r>
              <a:rPr lang="fi-FI" sz="26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Omistajapoliittinen linjaus tehty valtuustossa marraskuussa 2020</a:t>
            </a:r>
          </a:p>
          <a:p>
            <a:pPr lvl="1">
              <a:lnSpc>
                <a:spcPct val="110000"/>
              </a:lnSpc>
            </a:pPr>
            <a:r>
              <a:rPr lang="fi-FI" sz="26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Äänekosken Kiinteistönhoito Oy toimii 100 % </a:t>
            </a:r>
            <a:r>
              <a:rPr lang="fi-FI" sz="2600" b="1" dirty="0" err="1">
                <a:latin typeface="The Hand" panose="03070502030502020204" pitchFamily="66" charset="0"/>
                <a:cs typeface="Dreaming Outloud Pro" panose="03050502040302030504" pitchFamily="66" charset="0"/>
              </a:rPr>
              <a:t>InHouse</a:t>
            </a:r>
            <a:r>
              <a:rPr lang="fi-FI" sz="26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 yhtiönä</a:t>
            </a:r>
          </a:p>
          <a:p>
            <a:pPr lvl="1">
              <a:lnSpc>
                <a:spcPct val="110000"/>
              </a:lnSpc>
            </a:pPr>
            <a:r>
              <a:rPr lang="fi-FI" sz="26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Palvelua tuotetaan ainoastaan omistajalle eli Äänekosken kaupungille. </a:t>
            </a:r>
          </a:p>
          <a:p>
            <a:pPr lvl="1">
              <a:lnSpc>
                <a:spcPct val="110000"/>
              </a:lnSpc>
            </a:pPr>
            <a:r>
              <a:rPr lang="fi-FI" sz="26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ei kilpailutus velvollisuutta.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Olemassa olevaa sisäistä tilaaja-tuottaja-mallia oli helppo muuttaa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Tavoitteet olivat samansuuntaiset koska molemmat toteuttavat samaa Äänekosken kaupungin strategiaa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Strateginen kumppanuussopimus on valtuustokauden mittainen sopimus. (1.1.2021-31.12.2025.)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2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97877-9286-8199-D60C-4CC79816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latin typeface="The Serif Hand Black" panose="03070902030502020204" pitchFamily="66" charset="0"/>
              </a:rPr>
              <a:t>Strateginen kumppanuus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00C9964-BD2C-A918-EB93-69126CC0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E8641-0741-44FE-9842-02D400834D4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19.4.2024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12B915-6A9D-AEF6-16C5-42A58E2E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8475EA-3357-3824-C4AF-15D200DB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21841-5EFB-47AD-8BCD-9A9EE57B4F2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E25223B-ED4C-2BF2-1BB4-6B24A323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5474"/>
            <a:ext cx="9634016" cy="409148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Strateginen kumppanuus on vahvaan luottamukseen ja yhteistyöhön perustuva toimintamalli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Toimintamallissa on yhteiset tavoitteet ja päämäärät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Kumppanuutta johdetaan yhteisellä organisaatiolla joka ei ole perinteinen hierarkkinen organisaatio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Osallistava toimintamalli joka ottaa huomioon entistä enemmän käyttäjät.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Strategisen kumppanuuden toimintamallia kehitetään jatkuvasti</a:t>
            </a:r>
          </a:p>
          <a:p>
            <a:pPr>
              <a:lnSpc>
                <a:spcPct val="110000"/>
              </a:lnSpc>
            </a:pPr>
            <a:r>
              <a:rPr lang="fi-FI" sz="3000" b="1" dirty="0">
                <a:latin typeface="The Hand" panose="03070502030502020204" pitchFamily="66" charset="0"/>
                <a:cs typeface="Dreaming Outloud Pro" panose="03050502040302030504" pitchFamily="66" charset="0"/>
              </a:rPr>
              <a:t>Strategisen kumppanuuden kustannukset on selvillä jo talousarvio vaiheessa joten ennakointi ja budjetointi on helpompaa.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9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02F7A52-827E-CE0A-57B1-256781B9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>
                <a:latin typeface="The Serif Hand Black" panose="03070902030502020204" pitchFamily="66" charset="0"/>
              </a:rPr>
              <a:t>Jatkuvan kehittämisen toimintamalli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05B0AFD-3024-90DE-CB79-60B46DC7AA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1167" y="2640861"/>
            <a:ext cx="8248603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602DD52-1F6A-8D54-097B-77B6432D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66688"/>
            <a:ext cx="5885400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D3E297F-545A-FF27-4F8E-3FF1B886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34E0C1E-CC32-3295-2478-5C68E73D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1EDA6CF-0631-BBCC-A2E3-EDBEEAB4B5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6464" y="1023917"/>
            <a:ext cx="9338083" cy="5214376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3DC4FC-14EC-71E6-3D3C-6743E053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77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757EDC97-25EB-3CAD-C488-1DD4C81E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>
                <a:latin typeface="The Hand" panose="03070502030502020204" pitchFamily="66" charset="0"/>
              </a:rPr>
              <a:t>Strateginen kumppanuus sisältö alisopimuksittain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B860D6-9BC8-83C7-F467-05080EF3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19.4.2024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8A2FDE-32C1-D313-2E5D-A470F46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7C12B0-4CD6-4E85-C2FF-E910FEF4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7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7A380C6-AD61-2E5E-80E4-2105F68469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4813490"/>
              </p:ext>
            </p:extLst>
          </p:nvPr>
        </p:nvGraphicFramePr>
        <p:xfrm>
          <a:off x="866775" y="2018806"/>
          <a:ext cx="9982200" cy="3713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2777">
                  <a:extLst>
                    <a:ext uri="{9D8B030D-6E8A-4147-A177-3AD203B41FA5}">
                      <a16:colId xmlns:a16="http://schemas.microsoft.com/office/drawing/2014/main" val="2895101974"/>
                    </a:ext>
                  </a:extLst>
                </a:gridCol>
                <a:gridCol w="6349423">
                  <a:extLst>
                    <a:ext uri="{9D8B030D-6E8A-4147-A177-3AD203B41FA5}">
                      <a16:colId xmlns:a16="http://schemas.microsoft.com/office/drawing/2014/main" val="1555024486"/>
                    </a:ext>
                  </a:extLst>
                </a:gridCol>
              </a:tblGrid>
              <a:tr h="428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SOPIMUSNIMI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SISÄLTÖ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565518"/>
                  </a:ext>
                </a:extLst>
              </a:tr>
              <a:tr h="61287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Kiinteistöpalvelusopimus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kiinteistönhoito + käyttäjäpalvelut + rak, lvi, sähkö (iskuryhmä 4 hlö)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002678"/>
                  </a:ext>
                </a:extLst>
              </a:tr>
              <a:tr h="4281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Puhtauspalvelusopimus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siivous + perussiivous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726163"/>
                  </a:ext>
                </a:extLst>
              </a:tr>
              <a:tr h="4659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Liikuntapalvelut sopimus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liikuntapaikat (ulkoliikuntapaikat)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73155"/>
                  </a:ext>
                </a:extLst>
              </a:tr>
              <a:tr h="4161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Viheraluepalvelusopimus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uimarannat, puistot, katuviheralueet, leikkipuistot, niitot + konetyö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340261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Alueiden kunnossapitosopimus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katujen kesä- ja talvikunnossapito, satamat, katuvalot, matonpesupaikat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711587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Ruoka ja lähettipalveluiden kuljetussopimus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Ruokakuljetukset sekä lähettipalveluiden kuljetukset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367454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Kiinteistöjen turvapalvelusopimus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piirikierrokset ja vartiointi kohteessa sekä hälytysvartiointi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13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61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577DA522-4280-F955-3E2B-D57C4E83F3E1}"/>
              </a:ext>
            </a:extLst>
          </p:cNvPr>
          <p:cNvSpPr/>
          <p:nvPr/>
        </p:nvSpPr>
        <p:spPr>
          <a:xfrm>
            <a:off x="4053833" y="274220"/>
            <a:ext cx="3699315" cy="133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Kumppanuuden johtoryhmä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Kaupunginjohtaja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Tekninen johtaja – Toimitusjohtaja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Kehittämisen työpari (rakennuttajapäällikkö – toimialapäällikkö)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Talouden työpari (Rakennuttaja – Talouden toimialapäällikkö)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2CB7D5E8-E486-7AE3-A382-9BF3DD704908}"/>
              </a:ext>
            </a:extLst>
          </p:cNvPr>
          <p:cNvSpPr/>
          <p:nvPr/>
        </p:nvSpPr>
        <p:spPr>
          <a:xfrm>
            <a:off x="4335369" y="2138229"/>
            <a:ext cx="3136233" cy="11149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Kumppanuuden kehittäminen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rakennuttajapäällikkö – toimialapäällikkö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Vastaa kumppanuuden toteuttamisen johtamisesta sekä kokonaisvaltaisesta kehittämisestä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04BB9F4-5DC8-265D-79CA-2D7635E2D31D}"/>
              </a:ext>
            </a:extLst>
          </p:cNvPr>
          <p:cNvSpPr/>
          <p:nvPr/>
        </p:nvSpPr>
        <p:spPr>
          <a:xfrm>
            <a:off x="4053834" y="3702222"/>
            <a:ext cx="3699314" cy="9545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Yhteistyöryhmä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Alisopimuksen vastuuhenkilöt ja toteutuksen vastuuhenkilöt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molemmista organisaatioista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alisopimusta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B3D1130-6A9F-61F9-4FD7-3886A1205532}"/>
              </a:ext>
            </a:extLst>
          </p:cNvPr>
          <p:cNvSpPr/>
          <p:nvPr/>
        </p:nvSpPr>
        <p:spPr>
          <a:xfrm>
            <a:off x="387834" y="5345995"/>
            <a:ext cx="1287377" cy="12994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Kiinteistön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hoidon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58D3AF83-DA07-11AD-584C-AA4552FC642C}"/>
              </a:ext>
            </a:extLst>
          </p:cNvPr>
          <p:cNvSpPr/>
          <p:nvPr/>
        </p:nvSpPr>
        <p:spPr>
          <a:xfrm>
            <a:off x="2024356" y="5370070"/>
            <a:ext cx="1272337" cy="12994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Puhtauspalveluiden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ACA4291E-DE95-AE76-B503-93F308A89FBF}"/>
              </a:ext>
            </a:extLst>
          </p:cNvPr>
          <p:cNvSpPr/>
          <p:nvPr/>
        </p:nvSpPr>
        <p:spPr>
          <a:xfrm>
            <a:off x="3645836" y="5362058"/>
            <a:ext cx="1272338" cy="12994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Viheralueiden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8975E264-FA09-A42E-5E7E-263B735E6462}"/>
              </a:ext>
            </a:extLst>
          </p:cNvPr>
          <p:cNvSpPr/>
          <p:nvPr/>
        </p:nvSpPr>
        <p:spPr>
          <a:xfrm>
            <a:off x="5267318" y="5366043"/>
            <a:ext cx="1272339" cy="12994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Ulkoliikunta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paikkojen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8BACA2C2-02AC-D85A-C7F4-F377315039C9}"/>
              </a:ext>
            </a:extLst>
          </p:cNvPr>
          <p:cNvSpPr/>
          <p:nvPr/>
        </p:nvSpPr>
        <p:spPr>
          <a:xfrm>
            <a:off x="6888799" y="5362056"/>
            <a:ext cx="1272339" cy="129942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Aluekunnossa-pidon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ECADC509-C5B3-5CA9-7E73-29B46E16F391}"/>
              </a:ext>
            </a:extLst>
          </p:cNvPr>
          <p:cNvSpPr/>
          <p:nvPr/>
        </p:nvSpPr>
        <p:spPr>
          <a:xfrm>
            <a:off x="8510280" y="5346020"/>
            <a:ext cx="1287377" cy="12994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Turvapalveluiden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AE9A32C3-7E98-F39B-CC42-BF5F6E4602F5}"/>
              </a:ext>
            </a:extLst>
          </p:cNvPr>
          <p:cNvSpPr/>
          <p:nvPr/>
        </p:nvSpPr>
        <p:spPr>
          <a:xfrm>
            <a:off x="10146799" y="5346020"/>
            <a:ext cx="1319458" cy="12994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Ruoka- ja lähetti kuljetusten alisopimus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Vastuuhenkilöt molemmista organisaatioista</a:t>
            </a:r>
            <a:endParaRPr kumimoji="0" lang="fi-FI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780DFE10-07BD-1829-246C-8BE11FE77A94}"/>
              </a:ext>
            </a:extLst>
          </p:cNvPr>
          <p:cNvCxnSpPr>
            <a:cxnSpLocks/>
            <a:stCxn id="27" idx="0"/>
          </p:cNvCxnSpPr>
          <p:nvPr/>
        </p:nvCxnSpPr>
        <p:spPr>
          <a:xfrm>
            <a:off x="1026506" y="4973366"/>
            <a:ext cx="9768249" cy="17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uoli: Alas 26">
            <a:extLst>
              <a:ext uri="{FF2B5EF4-FFF2-40B4-BE49-F238E27FC236}">
                <a16:creationId xmlns:a16="http://schemas.microsoft.com/office/drawing/2014/main" id="{519EAF1F-1040-E404-4B78-C667F373F468}"/>
              </a:ext>
            </a:extLst>
          </p:cNvPr>
          <p:cNvSpPr/>
          <p:nvPr/>
        </p:nvSpPr>
        <p:spPr>
          <a:xfrm>
            <a:off x="1003646" y="4973366"/>
            <a:ext cx="45719" cy="28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5D41450D-0A65-D0F9-7EDF-E17C75C5FF3B}"/>
              </a:ext>
            </a:extLst>
          </p:cNvPr>
          <p:cNvSpPr/>
          <p:nvPr/>
        </p:nvSpPr>
        <p:spPr>
          <a:xfrm>
            <a:off x="2637664" y="5025203"/>
            <a:ext cx="45719" cy="244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Nuoli: Alas 28">
            <a:extLst>
              <a:ext uri="{FF2B5EF4-FFF2-40B4-BE49-F238E27FC236}">
                <a16:creationId xmlns:a16="http://schemas.microsoft.com/office/drawing/2014/main" id="{80916892-A0CA-A3B9-A903-D35DA4F20D9D}"/>
              </a:ext>
            </a:extLst>
          </p:cNvPr>
          <p:cNvSpPr/>
          <p:nvPr/>
        </p:nvSpPr>
        <p:spPr>
          <a:xfrm>
            <a:off x="4259145" y="5007155"/>
            <a:ext cx="45719" cy="28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Nuoli: Alas 29">
            <a:extLst>
              <a:ext uri="{FF2B5EF4-FFF2-40B4-BE49-F238E27FC236}">
                <a16:creationId xmlns:a16="http://schemas.microsoft.com/office/drawing/2014/main" id="{A6D59B86-14CA-1BEF-5310-85137AA2795F}"/>
              </a:ext>
            </a:extLst>
          </p:cNvPr>
          <p:cNvSpPr/>
          <p:nvPr/>
        </p:nvSpPr>
        <p:spPr>
          <a:xfrm flipH="1">
            <a:off x="5880627" y="5007155"/>
            <a:ext cx="45719" cy="28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Nuoli: Alas 30">
            <a:extLst>
              <a:ext uri="{FF2B5EF4-FFF2-40B4-BE49-F238E27FC236}">
                <a16:creationId xmlns:a16="http://schemas.microsoft.com/office/drawing/2014/main" id="{A0A4F50D-F3B6-47BE-75B6-F2ACC3946D07}"/>
              </a:ext>
            </a:extLst>
          </p:cNvPr>
          <p:cNvSpPr/>
          <p:nvPr/>
        </p:nvSpPr>
        <p:spPr>
          <a:xfrm>
            <a:off x="10772930" y="4973366"/>
            <a:ext cx="55481" cy="32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Nuoli: Alas 31">
            <a:extLst>
              <a:ext uri="{FF2B5EF4-FFF2-40B4-BE49-F238E27FC236}">
                <a16:creationId xmlns:a16="http://schemas.microsoft.com/office/drawing/2014/main" id="{A2E27814-1CE3-C05F-B175-F2C9FCF80756}"/>
              </a:ext>
            </a:extLst>
          </p:cNvPr>
          <p:cNvSpPr/>
          <p:nvPr/>
        </p:nvSpPr>
        <p:spPr>
          <a:xfrm>
            <a:off x="7478146" y="4995424"/>
            <a:ext cx="45719" cy="28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Nuoli: Alas 32">
            <a:extLst>
              <a:ext uri="{FF2B5EF4-FFF2-40B4-BE49-F238E27FC236}">
                <a16:creationId xmlns:a16="http://schemas.microsoft.com/office/drawing/2014/main" id="{1DF69FCC-48BC-0A6D-DEAB-168C11606473}"/>
              </a:ext>
            </a:extLst>
          </p:cNvPr>
          <p:cNvSpPr/>
          <p:nvPr/>
        </p:nvSpPr>
        <p:spPr>
          <a:xfrm>
            <a:off x="9108249" y="5007155"/>
            <a:ext cx="45719" cy="28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Nuoli: Vasen-oikea 40">
            <a:extLst>
              <a:ext uri="{FF2B5EF4-FFF2-40B4-BE49-F238E27FC236}">
                <a16:creationId xmlns:a16="http://schemas.microsoft.com/office/drawing/2014/main" id="{FFBBF203-1632-334D-47D5-699FFF5C6FD9}"/>
              </a:ext>
            </a:extLst>
          </p:cNvPr>
          <p:cNvSpPr/>
          <p:nvPr/>
        </p:nvSpPr>
        <p:spPr>
          <a:xfrm rot="16200000">
            <a:off x="5728906" y="1737704"/>
            <a:ext cx="367608" cy="2486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Nuoli: Vasen-oikea 41">
            <a:extLst>
              <a:ext uri="{FF2B5EF4-FFF2-40B4-BE49-F238E27FC236}">
                <a16:creationId xmlns:a16="http://schemas.microsoft.com/office/drawing/2014/main" id="{073EB443-0757-8652-4088-AA812E185918}"/>
              </a:ext>
            </a:extLst>
          </p:cNvPr>
          <p:cNvSpPr/>
          <p:nvPr/>
        </p:nvSpPr>
        <p:spPr>
          <a:xfrm rot="16200000">
            <a:off x="5728907" y="3363431"/>
            <a:ext cx="367608" cy="2486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uora nuoliyhdysviiva 43">
            <a:extLst>
              <a:ext uri="{FF2B5EF4-FFF2-40B4-BE49-F238E27FC236}">
                <a16:creationId xmlns:a16="http://schemas.microsoft.com/office/drawing/2014/main" id="{D0BCE085-2847-EB8D-1269-D01D666A2B5A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903481" y="4670763"/>
            <a:ext cx="5" cy="336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4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610B6-6A3D-AA93-A67A-87F74D57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Kiinteistönhoidon alisopimus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7FFCE1A-86B7-AF00-BBD5-03D526ED4C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1928432"/>
            <a:ext cx="5109881" cy="4252912"/>
          </a:xfr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D3928D75-E331-51E8-1F47-6ED9E97BB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919" y="1943291"/>
            <a:ext cx="5181600" cy="42519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fi-FI" dirty="0"/>
              <a:t>Kiinteistönhoidon sopimus on kumppanuussopimuksen myötä paljon laajempi   kuin aiemmin.</a:t>
            </a:r>
          </a:p>
          <a:p>
            <a:r>
              <a:rPr lang="fi-FI" dirty="0"/>
              <a:t>Isoin muutos on kunnossapidon osuuden mukaan ottaminen sopimukseen ns. resurssina eli sopimukseen lisätty 4 työntekijän työpanos (2 rakennustyöntekijää + LVI-asentaja ja sähköasentaja)</a:t>
            </a:r>
          </a:p>
        </p:txBody>
      </p:sp>
    </p:spTree>
    <p:extLst>
      <p:ext uri="{BB962C8B-B14F-4D97-AF65-F5344CB8AC3E}">
        <p14:creationId xmlns:p14="http://schemas.microsoft.com/office/powerpoint/2010/main" val="3958376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654</Words>
  <Application>Microsoft Office PowerPoint</Application>
  <PresentationFormat>Laajakuva</PresentationFormat>
  <Paragraphs>127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Arial</vt:lpstr>
      <vt:lpstr>Calibri</vt:lpstr>
      <vt:lpstr>Dreaming Outloud Pro</vt:lpstr>
      <vt:lpstr>The Hand</vt:lpstr>
      <vt:lpstr>The Hand Bold</vt:lpstr>
      <vt:lpstr>The Serif Hand Black</vt:lpstr>
      <vt:lpstr>Trebuchet MS</vt:lpstr>
      <vt:lpstr>1_Office-teema</vt:lpstr>
      <vt:lpstr>SketchyVTI</vt:lpstr>
      <vt:lpstr> strateginen kumppanuus toimintamalli Äänekosken kaupungin tukipalveluiden tuottamisessa</vt:lpstr>
      <vt:lpstr>Strateginen kumppanuus toimintamalli</vt:lpstr>
      <vt:lpstr>Strateginen kumppanuus</vt:lpstr>
      <vt:lpstr>Jatkuvan kehittämisen toimintamalli</vt:lpstr>
      <vt:lpstr>PowerPoint-esitys</vt:lpstr>
      <vt:lpstr>PowerPoint-esitys</vt:lpstr>
      <vt:lpstr>Strateginen kumppanuus sisältö alisopimuksittain</vt:lpstr>
      <vt:lpstr>PowerPoint-esitys</vt:lpstr>
      <vt:lpstr>Kiinteistönhoidon alisopimus</vt:lpstr>
      <vt:lpstr>Seuranta</vt:lpstr>
      <vt:lpstr> äänekosken kumppanuuden tulokset</vt:lpstr>
      <vt:lpstr>kustannustehokkuus</vt:lpstr>
      <vt:lpstr>Kustannustehokkuus</vt:lpstr>
      <vt:lpstr>Kustannustehokkuus</vt:lpstr>
      <vt:lpstr>Kustannustehokkuus</vt:lpstr>
      <vt:lpstr>Kustannustehokkuus</vt:lpstr>
      <vt:lpstr>Kyselytutkimuksen tulokset ja niiden vertailu </vt:lpstr>
      <vt:lpstr>Hyödyt ja haasteet</vt:lpstr>
      <vt:lpstr>Kiitos!  Linkki opinnäytetyöhön: https://urn.fi/URN:NBN:fi:amk-2023052413693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strateginen kumppanuus osana Äänekosken kaupungin tukipalveluiden kehittämistä</dc:title>
  <dc:creator>Erika Räihä</dc:creator>
  <cp:lastModifiedBy>Erika Räihä</cp:lastModifiedBy>
  <cp:revision>3</cp:revision>
  <dcterms:created xsi:type="dcterms:W3CDTF">2023-08-25T11:44:21Z</dcterms:created>
  <dcterms:modified xsi:type="dcterms:W3CDTF">2024-04-19T10:25:09Z</dcterms:modified>
</cp:coreProperties>
</file>