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Lst>
  <p:notesMasterIdLst>
    <p:notesMasterId r:id="rId20"/>
  </p:notesMasterIdLst>
  <p:sldIdLst>
    <p:sldId id="289" r:id="rId6"/>
    <p:sldId id="258" r:id="rId7"/>
    <p:sldId id="310" r:id="rId8"/>
    <p:sldId id="311" r:id="rId9"/>
    <p:sldId id="312" r:id="rId10"/>
    <p:sldId id="263" r:id="rId11"/>
    <p:sldId id="295" r:id="rId12"/>
    <p:sldId id="309" r:id="rId13"/>
    <p:sldId id="285" r:id="rId14"/>
    <p:sldId id="300" r:id="rId15"/>
    <p:sldId id="313" r:id="rId16"/>
    <p:sldId id="303" r:id="rId17"/>
    <p:sldId id="262" r:id="rId18"/>
    <p:sldId id="272" r:id="rId19"/>
  </p:sldIdLst>
  <p:sldSz cx="9144000" cy="5143500" type="screen16x9"/>
  <p:notesSz cx="6858000" cy="9144000"/>
  <p:defaultTex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5E71"/>
    <a:srgbClr val="627383"/>
    <a:srgbClr val="232C35"/>
    <a:srgbClr val="90A3B6"/>
    <a:srgbClr val="00B3D4"/>
    <a:srgbClr val="65B3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792E2-5313-45C9-B327-3D2EEE0A70A0}" v="2" dt="2025-04-28T11:31:51.8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530" autoAdjust="0"/>
  </p:normalViewPr>
  <p:slideViewPr>
    <p:cSldViewPr snapToGrid="0">
      <p:cViewPr varScale="1">
        <p:scale>
          <a:sx n="128" d="100"/>
          <a:sy n="128" d="100"/>
        </p:scale>
        <p:origin x="117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a Vepsäläinen" userId="48e676e7-58ed-4fce-9e12-17931dbaaff3" providerId="ADAL" clId="{0B2792E2-5313-45C9-B327-3D2EEE0A70A0}"/>
    <pc:docChg chg="undo custSel delSld modSld">
      <pc:chgData name="Elina Vepsäläinen" userId="48e676e7-58ed-4fce-9e12-17931dbaaff3" providerId="ADAL" clId="{0B2792E2-5313-45C9-B327-3D2EEE0A70A0}" dt="2025-04-28T11:34:15.210" v="119" actId="20577"/>
      <pc:docMkLst>
        <pc:docMk/>
      </pc:docMkLst>
      <pc:sldChg chg="modSp mod">
        <pc:chgData name="Elina Vepsäläinen" userId="48e676e7-58ed-4fce-9e12-17931dbaaff3" providerId="ADAL" clId="{0B2792E2-5313-45C9-B327-3D2EEE0A70A0}" dt="2025-04-28T11:33:46.400" v="106" actId="113"/>
        <pc:sldMkLst>
          <pc:docMk/>
          <pc:sldMk cId="3250135147" sldId="262"/>
        </pc:sldMkLst>
        <pc:spChg chg="mod">
          <ac:chgData name="Elina Vepsäläinen" userId="48e676e7-58ed-4fce-9e12-17931dbaaff3" providerId="ADAL" clId="{0B2792E2-5313-45C9-B327-3D2EEE0A70A0}" dt="2025-04-28T11:33:46.400" v="106" actId="113"/>
          <ac:spMkLst>
            <pc:docMk/>
            <pc:sldMk cId="3250135147" sldId="262"/>
            <ac:spMk id="6" creationId="{E9866DB1-A553-16C2-98E1-34365E1FAC40}"/>
          </ac:spMkLst>
        </pc:spChg>
      </pc:sldChg>
      <pc:sldChg chg="del">
        <pc:chgData name="Elina Vepsäläinen" userId="48e676e7-58ed-4fce-9e12-17931dbaaff3" providerId="ADAL" clId="{0B2792E2-5313-45C9-B327-3D2EEE0A70A0}" dt="2025-04-28T11:33:07.246" v="92" actId="2696"/>
        <pc:sldMkLst>
          <pc:docMk/>
          <pc:sldMk cId="351525450" sldId="266"/>
        </pc:sldMkLst>
      </pc:sldChg>
      <pc:sldChg chg="addSp delSp modSp mod">
        <pc:chgData name="Elina Vepsäläinen" userId="48e676e7-58ed-4fce-9e12-17931dbaaff3" providerId="ADAL" clId="{0B2792E2-5313-45C9-B327-3D2EEE0A70A0}" dt="2025-04-28T11:34:15.210" v="119" actId="20577"/>
        <pc:sldMkLst>
          <pc:docMk/>
          <pc:sldMk cId="4019627419" sldId="289"/>
        </pc:sldMkLst>
        <pc:spChg chg="mod">
          <ac:chgData name="Elina Vepsäläinen" userId="48e676e7-58ed-4fce-9e12-17931dbaaff3" providerId="ADAL" clId="{0B2792E2-5313-45C9-B327-3D2EEE0A70A0}" dt="2025-04-28T11:34:15.210" v="119" actId="20577"/>
          <ac:spMkLst>
            <pc:docMk/>
            <pc:sldMk cId="4019627419" sldId="289"/>
            <ac:spMk id="3" creationId="{5BD1363A-5980-C245-E977-1A0441F68B82}"/>
          </ac:spMkLst>
        </pc:spChg>
        <pc:picChg chg="add mod ord">
          <ac:chgData name="Elina Vepsäläinen" userId="48e676e7-58ed-4fce-9e12-17931dbaaff3" providerId="ADAL" clId="{0B2792E2-5313-45C9-B327-3D2EEE0A70A0}" dt="2025-04-28T11:28:07.552" v="5" actId="167"/>
          <ac:picMkLst>
            <pc:docMk/>
            <pc:sldMk cId="4019627419" sldId="289"/>
            <ac:picMk id="5" creationId="{10EC0D06-43ED-727C-E2FE-E2E4EB44F272}"/>
          </ac:picMkLst>
        </pc:picChg>
        <pc:picChg chg="mod">
          <ac:chgData name="Elina Vepsäläinen" userId="48e676e7-58ed-4fce-9e12-17931dbaaff3" providerId="ADAL" clId="{0B2792E2-5313-45C9-B327-3D2EEE0A70A0}" dt="2025-04-28T11:28:13.773" v="6" actId="1076"/>
          <ac:picMkLst>
            <pc:docMk/>
            <pc:sldMk cId="4019627419" sldId="289"/>
            <ac:picMk id="8" creationId="{05F19BBF-352B-D865-D06E-8562BF9A7818}"/>
          </ac:picMkLst>
        </pc:picChg>
        <pc:picChg chg="del">
          <ac:chgData name="Elina Vepsäläinen" userId="48e676e7-58ed-4fce-9e12-17931dbaaff3" providerId="ADAL" clId="{0B2792E2-5313-45C9-B327-3D2EEE0A70A0}" dt="2025-04-28T11:27:39.751" v="1" actId="478"/>
          <ac:picMkLst>
            <pc:docMk/>
            <pc:sldMk cId="4019627419" sldId="289"/>
            <ac:picMk id="9" creationId="{C5DD0A2A-21E7-84FC-98E0-C34AD22B828F}"/>
          </ac:picMkLst>
        </pc:picChg>
        <pc:picChg chg="add del mod">
          <ac:chgData name="Elina Vepsäläinen" userId="48e676e7-58ed-4fce-9e12-17931dbaaff3" providerId="ADAL" clId="{0B2792E2-5313-45C9-B327-3D2EEE0A70A0}" dt="2025-04-28T11:28:36.472" v="10" actId="1076"/>
          <ac:picMkLst>
            <pc:docMk/>
            <pc:sldMk cId="4019627419" sldId="289"/>
            <ac:picMk id="13" creationId="{86CEC40C-2776-D666-D1E0-F3A03B8C793E}"/>
          </ac:picMkLst>
        </pc:picChg>
      </pc:sldChg>
      <pc:sldChg chg="addSp modSp mod">
        <pc:chgData name="Elina Vepsäläinen" userId="48e676e7-58ed-4fce-9e12-17931dbaaff3" providerId="ADAL" clId="{0B2792E2-5313-45C9-B327-3D2EEE0A70A0}" dt="2025-04-28T11:30:44.311" v="73" actId="14100"/>
        <pc:sldMkLst>
          <pc:docMk/>
          <pc:sldMk cId="2552598629" sldId="300"/>
        </pc:sldMkLst>
        <pc:spChg chg="add mod">
          <ac:chgData name="Elina Vepsäläinen" userId="48e676e7-58ed-4fce-9e12-17931dbaaff3" providerId="ADAL" clId="{0B2792E2-5313-45C9-B327-3D2EEE0A70A0}" dt="2025-04-28T11:30:44.311" v="73" actId="14100"/>
          <ac:spMkLst>
            <pc:docMk/>
            <pc:sldMk cId="2552598629" sldId="300"/>
            <ac:spMk id="6" creationId="{56B243A1-EE1D-636D-DC28-837AF21A3743}"/>
          </ac:spMkLst>
        </pc:spChg>
      </pc:sldChg>
      <pc:sldChg chg="addSp modSp mod">
        <pc:chgData name="Elina Vepsäläinen" userId="48e676e7-58ed-4fce-9e12-17931dbaaff3" providerId="ADAL" clId="{0B2792E2-5313-45C9-B327-3D2EEE0A70A0}" dt="2025-04-28T11:32:20.247" v="89" actId="1037"/>
        <pc:sldMkLst>
          <pc:docMk/>
          <pc:sldMk cId="2945722809" sldId="303"/>
        </pc:sldMkLst>
        <pc:spChg chg="add mod">
          <ac:chgData name="Elina Vepsäläinen" userId="48e676e7-58ed-4fce-9e12-17931dbaaff3" providerId="ADAL" clId="{0B2792E2-5313-45C9-B327-3D2EEE0A70A0}" dt="2025-04-28T11:32:20.247" v="89" actId="1037"/>
          <ac:spMkLst>
            <pc:docMk/>
            <pc:sldMk cId="2945722809" sldId="303"/>
            <ac:spMk id="2" creationId="{D61F6A8A-DBC4-1BC1-F747-C54D1DAFBEDC}"/>
          </ac:spMkLst>
        </pc:spChg>
      </pc:sldChg>
      <pc:sldChg chg="del">
        <pc:chgData name="Elina Vepsäläinen" userId="48e676e7-58ed-4fce-9e12-17931dbaaff3" providerId="ADAL" clId="{0B2792E2-5313-45C9-B327-3D2EEE0A70A0}" dt="2025-04-28T11:33:10.406" v="93" actId="2696"/>
        <pc:sldMkLst>
          <pc:docMk/>
          <pc:sldMk cId="2450252896" sldId="304"/>
        </pc:sldMkLst>
      </pc:sldChg>
      <pc:sldChg chg="del">
        <pc:chgData name="Elina Vepsäläinen" userId="48e676e7-58ed-4fce-9e12-17931dbaaff3" providerId="ADAL" clId="{0B2792E2-5313-45C9-B327-3D2EEE0A70A0}" dt="2025-04-28T11:32:56.988" v="91" actId="2696"/>
        <pc:sldMkLst>
          <pc:docMk/>
          <pc:sldMk cId="1803850496" sldId="305"/>
        </pc:sldMkLst>
      </pc:sldChg>
      <pc:sldChg chg="del">
        <pc:chgData name="Elina Vepsäläinen" userId="48e676e7-58ed-4fce-9e12-17931dbaaff3" providerId="ADAL" clId="{0B2792E2-5313-45C9-B327-3D2EEE0A70A0}" dt="2025-04-28T11:29:27.838" v="67" actId="2696"/>
        <pc:sldMkLst>
          <pc:docMk/>
          <pc:sldMk cId="1334054664" sldId="306"/>
        </pc:sldMkLst>
      </pc:sldChg>
      <pc:sldChg chg="del">
        <pc:chgData name="Elina Vepsäläinen" userId="48e676e7-58ed-4fce-9e12-17931dbaaff3" providerId="ADAL" clId="{0B2792E2-5313-45C9-B327-3D2EEE0A70A0}" dt="2025-04-28T11:29:34.728" v="68" actId="2696"/>
        <pc:sldMkLst>
          <pc:docMk/>
          <pc:sldMk cId="2976765256" sldId="307"/>
        </pc:sldMkLst>
      </pc:sldChg>
      <pc:sldChg chg="del">
        <pc:chgData name="Elina Vepsäläinen" userId="48e676e7-58ed-4fce-9e12-17931dbaaff3" providerId="ADAL" clId="{0B2792E2-5313-45C9-B327-3D2EEE0A70A0}" dt="2025-04-28T11:32:46.402" v="90" actId="2696"/>
        <pc:sldMkLst>
          <pc:docMk/>
          <pc:sldMk cId="571391684"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6156E-E1D6-4514-8207-92E77BCC8A91}" type="datetimeFigureOut">
              <a:rPr lang="fi-FI" smtClean="0"/>
              <a:t>28.4.2025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F8D0C-52DA-462E-95F2-349B77E7592C}" type="slidenum">
              <a:rPr lang="fi-FI" smtClean="0"/>
              <a:t>‹#›</a:t>
            </a:fld>
            <a:endParaRPr lang="fi-FI"/>
          </a:p>
        </p:txBody>
      </p:sp>
    </p:spTree>
    <p:extLst>
      <p:ext uri="{BB962C8B-B14F-4D97-AF65-F5344CB8AC3E}">
        <p14:creationId xmlns:p14="http://schemas.microsoft.com/office/powerpoint/2010/main" val="1139623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68F8D0C-52DA-462E-95F2-349B77E7592C}" type="slidenum">
              <a:rPr lang="fi-FI" smtClean="0"/>
              <a:t>7</a:t>
            </a:fld>
            <a:endParaRPr lang="fi-FI"/>
          </a:p>
        </p:txBody>
      </p:sp>
    </p:spTree>
    <p:extLst>
      <p:ext uri="{BB962C8B-B14F-4D97-AF65-F5344CB8AC3E}">
        <p14:creationId xmlns:p14="http://schemas.microsoft.com/office/powerpoint/2010/main" val="2779724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68F8D0C-52DA-462E-95F2-349B77E7592C}" type="slidenum">
              <a:rPr lang="fi-FI" smtClean="0"/>
              <a:t>8</a:t>
            </a:fld>
            <a:endParaRPr lang="fi-FI"/>
          </a:p>
        </p:txBody>
      </p:sp>
    </p:spTree>
    <p:extLst>
      <p:ext uri="{BB962C8B-B14F-4D97-AF65-F5344CB8AC3E}">
        <p14:creationId xmlns:p14="http://schemas.microsoft.com/office/powerpoint/2010/main" val="289587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Avoimia työpaikkoja helmikuussa oli 829 kappaletta. Lomautettuja alueella oli KEHA Työllisyyskatsauksen mukaan helmikuun  lopussa yhteensä 620 henkilöä ja työttömiä työnhakijoita oli lomautetut mukaanluettuna kokonaisuudessaan 4286 henkilöä. Vaikka lomautetut vähennettäisiin työttömien määrästä, ylittää työtä hakevien määrä avoimien työpaikkojen määrän moninkertaisesti. </a:t>
            </a:r>
          </a:p>
        </p:txBody>
      </p:sp>
      <p:sp>
        <p:nvSpPr>
          <p:cNvPr id="4" name="Dian numeron paikkamerkki 3"/>
          <p:cNvSpPr>
            <a:spLocks noGrp="1"/>
          </p:cNvSpPr>
          <p:nvPr>
            <p:ph type="sldNum" sz="quarter" idx="5"/>
          </p:nvPr>
        </p:nvSpPr>
        <p:spPr/>
        <p:txBody>
          <a:bodyPr/>
          <a:lstStyle/>
          <a:p>
            <a:fld id="{168F8D0C-52DA-462E-95F2-349B77E7592C}" type="slidenum">
              <a:rPr lang="fi-FI" smtClean="0"/>
              <a:t>9</a:t>
            </a:fld>
            <a:endParaRPr lang="fi-FI"/>
          </a:p>
        </p:txBody>
      </p:sp>
    </p:spTree>
    <p:extLst>
      <p:ext uri="{BB962C8B-B14F-4D97-AF65-F5344CB8AC3E}">
        <p14:creationId xmlns:p14="http://schemas.microsoft.com/office/powerpoint/2010/main" val="925069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68F8D0C-52DA-462E-95F2-349B77E7592C}" type="slidenum">
              <a:rPr lang="fi-FI" smtClean="0"/>
              <a:t>10</a:t>
            </a:fld>
            <a:endParaRPr lang="fi-FI"/>
          </a:p>
        </p:txBody>
      </p:sp>
    </p:spTree>
    <p:extLst>
      <p:ext uri="{BB962C8B-B14F-4D97-AF65-F5344CB8AC3E}">
        <p14:creationId xmlns:p14="http://schemas.microsoft.com/office/powerpoint/2010/main" val="3769615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68F8D0C-52DA-462E-95F2-349B77E7592C}" type="slidenum">
              <a:rPr lang="fi-FI" smtClean="0"/>
              <a:t>11</a:t>
            </a:fld>
            <a:endParaRPr lang="fi-FI"/>
          </a:p>
        </p:txBody>
      </p:sp>
    </p:spTree>
    <p:extLst>
      <p:ext uri="{BB962C8B-B14F-4D97-AF65-F5344CB8AC3E}">
        <p14:creationId xmlns:p14="http://schemas.microsoft.com/office/powerpoint/2010/main" val="72619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68F8D0C-52DA-462E-95F2-349B77E7592C}" type="slidenum">
              <a:rPr lang="fi-FI" smtClean="0"/>
              <a:t>12</a:t>
            </a:fld>
            <a:endParaRPr lang="fi-FI"/>
          </a:p>
        </p:txBody>
      </p:sp>
    </p:spTree>
    <p:extLst>
      <p:ext uri="{BB962C8B-B14F-4D97-AF65-F5344CB8AC3E}">
        <p14:creationId xmlns:p14="http://schemas.microsoft.com/office/powerpoint/2010/main" val="567250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i-FI"/>
              <a:t>Muokkaa ots. perustyyl. napsautt.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49103187-BEEF-430D-8EBD-6729732573C7}" type="datetimeFigureOut">
              <a:rPr lang="fi-FI" smtClean="0"/>
              <a:t>28.4.2025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FD7E67-AE70-4A72-BA78-373F10A6F4AA}" type="slidenum">
              <a:rPr lang="fi-FI" smtClean="0"/>
              <a:t>‹#›</a:t>
            </a:fld>
            <a:endParaRPr lang="fi-FI"/>
          </a:p>
        </p:txBody>
      </p:sp>
    </p:spTree>
    <p:extLst>
      <p:ext uri="{BB962C8B-B14F-4D97-AF65-F5344CB8AC3E}">
        <p14:creationId xmlns:p14="http://schemas.microsoft.com/office/powerpoint/2010/main" val="1510330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9103187-BEEF-430D-8EBD-6729732573C7}" type="datetimeFigureOut">
              <a:rPr lang="fi-FI" smtClean="0"/>
              <a:t>28.4.2025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FD7E67-AE70-4A72-BA78-373F10A6F4AA}" type="slidenum">
              <a:rPr lang="fi-FI" smtClean="0"/>
              <a:t>‹#›</a:t>
            </a:fld>
            <a:endParaRPr lang="fi-FI"/>
          </a:p>
        </p:txBody>
      </p:sp>
    </p:spTree>
    <p:extLst>
      <p:ext uri="{BB962C8B-B14F-4D97-AF65-F5344CB8AC3E}">
        <p14:creationId xmlns:p14="http://schemas.microsoft.com/office/powerpoint/2010/main" val="986797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9103187-BEEF-430D-8EBD-6729732573C7}" type="datetimeFigureOut">
              <a:rPr lang="fi-FI" smtClean="0"/>
              <a:t>28.4.2025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FD7E67-AE70-4A72-BA78-373F10A6F4AA}" type="slidenum">
              <a:rPr lang="fi-FI" smtClean="0"/>
              <a:t>‹#›</a:t>
            </a:fld>
            <a:endParaRPr lang="fi-FI"/>
          </a:p>
        </p:txBody>
      </p:sp>
    </p:spTree>
    <p:extLst>
      <p:ext uri="{BB962C8B-B14F-4D97-AF65-F5344CB8AC3E}">
        <p14:creationId xmlns:p14="http://schemas.microsoft.com/office/powerpoint/2010/main" val="1155855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i-FI"/>
              <a:t>Muokkaa ots. perustyyl. napsautt.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0799A956-9F43-4F00-B63D-D31292B3C464}" type="datetimeFigureOut">
              <a:rPr lang="fi-FI" smtClean="0"/>
              <a:t>28.4.2025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A834A92-6B2C-4B0B-8E97-BC4EFECF840F}" type="slidenum">
              <a:rPr lang="fi-FI" smtClean="0"/>
              <a:t>‹#›</a:t>
            </a:fld>
            <a:endParaRPr lang="fi-FI"/>
          </a:p>
        </p:txBody>
      </p:sp>
    </p:spTree>
    <p:extLst>
      <p:ext uri="{BB962C8B-B14F-4D97-AF65-F5344CB8AC3E}">
        <p14:creationId xmlns:p14="http://schemas.microsoft.com/office/powerpoint/2010/main" val="3936127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0799A956-9F43-4F00-B63D-D31292B3C464}" type="datetimeFigureOut">
              <a:rPr lang="fi-FI" smtClean="0"/>
              <a:t>28.4.2025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A834A92-6B2C-4B0B-8E97-BC4EFECF840F}" type="slidenum">
              <a:rPr lang="fi-FI" smtClean="0"/>
              <a:t>‹#›</a:t>
            </a:fld>
            <a:endParaRPr lang="fi-FI"/>
          </a:p>
        </p:txBody>
      </p:sp>
    </p:spTree>
    <p:extLst>
      <p:ext uri="{BB962C8B-B14F-4D97-AF65-F5344CB8AC3E}">
        <p14:creationId xmlns:p14="http://schemas.microsoft.com/office/powerpoint/2010/main" val="3941899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i-FI"/>
              <a:t>Muokkaa ots. perustyyl. napsautt.</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0799A956-9F43-4F00-B63D-D31292B3C464}" type="datetimeFigureOut">
              <a:rPr lang="fi-FI" smtClean="0"/>
              <a:t>28.4.2025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A834A92-6B2C-4B0B-8E97-BC4EFECF840F}" type="slidenum">
              <a:rPr lang="fi-FI" smtClean="0"/>
              <a:t>‹#›</a:t>
            </a:fld>
            <a:endParaRPr lang="fi-FI"/>
          </a:p>
        </p:txBody>
      </p:sp>
    </p:spTree>
    <p:extLst>
      <p:ext uri="{BB962C8B-B14F-4D97-AF65-F5344CB8AC3E}">
        <p14:creationId xmlns:p14="http://schemas.microsoft.com/office/powerpoint/2010/main" val="2705064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0799A956-9F43-4F00-B63D-D31292B3C464}" type="datetimeFigureOut">
              <a:rPr lang="fi-FI" smtClean="0"/>
              <a:t>28.4.2025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0A834A92-6B2C-4B0B-8E97-BC4EFECF840F}" type="slidenum">
              <a:rPr lang="fi-FI" smtClean="0"/>
              <a:t>‹#›</a:t>
            </a:fld>
            <a:endParaRPr lang="fi-FI"/>
          </a:p>
        </p:txBody>
      </p:sp>
    </p:spTree>
    <p:extLst>
      <p:ext uri="{BB962C8B-B14F-4D97-AF65-F5344CB8AC3E}">
        <p14:creationId xmlns:p14="http://schemas.microsoft.com/office/powerpoint/2010/main" val="543575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i-FI"/>
              <a:t>Muokkaa ots. perustyyl. napsautt.</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Content Placeholder 3"/>
          <p:cNvSpPr>
            <a:spLocks noGrp="1"/>
          </p:cNvSpPr>
          <p:nvPr>
            <p:ph sz="half" idx="2"/>
          </p:nvPr>
        </p:nvSpPr>
        <p:spPr>
          <a:xfrm>
            <a:off x="629842" y="1878806"/>
            <a:ext cx="3868340" cy="276344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Content Placeholder 5"/>
          <p:cNvSpPr>
            <a:spLocks noGrp="1"/>
          </p:cNvSpPr>
          <p:nvPr>
            <p:ph sz="quarter" idx="4"/>
          </p:nvPr>
        </p:nvSpPr>
        <p:spPr>
          <a:xfrm>
            <a:off x="4629150" y="1878806"/>
            <a:ext cx="3887391" cy="276344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0799A956-9F43-4F00-B63D-D31292B3C464}" type="datetimeFigureOut">
              <a:rPr lang="fi-FI" smtClean="0"/>
              <a:t>28.4.2025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0A834A92-6B2C-4B0B-8E97-BC4EFECF840F}" type="slidenum">
              <a:rPr lang="fi-FI" smtClean="0"/>
              <a:t>‹#›</a:t>
            </a:fld>
            <a:endParaRPr lang="fi-FI"/>
          </a:p>
        </p:txBody>
      </p:sp>
    </p:spTree>
    <p:extLst>
      <p:ext uri="{BB962C8B-B14F-4D97-AF65-F5344CB8AC3E}">
        <p14:creationId xmlns:p14="http://schemas.microsoft.com/office/powerpoint/2010/main" val="3415233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0799A956-9F43-4F00-B63D-D31292B3C464}" type="datetimeFigureOut">
              <a:rPr lang="fi-FI" smtClean="0"/>
              <a:t>28.4.2025</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0A834A92-6B2C-4B0B-8E97-BC4EFECF840F}" type="slidenum">
              <a:rPr lang="fi-FI" smtClean="0"/>
              <a:t>‹#›</a:t>
            </a:fld>
            <a:endParaRPr lang="fi-FI"/>
          </a:p>
        </p:txBody>
      </p:sp>
    </p:spTree>
    <p:extLst>
      <p:ext uri="{BB962C8B-B14F-4D97-AF65-F5344CB8AC3E}">
        <p14:creationId xmlns:p14="http://schemas.microsoft.com/office/powerpoint/2010/main" val="4143501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9A956-9F43-4F00-B63D-D31292B3C464}" type="datetimeFigureOut">
              <a:rPr lang="fi-FI" smtClean="0"/>
              <a:t>28.4.2025</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0A834A92-6B2C-4B0B-8E97-BC4EFECF840F}" type="slidenum">
              <a:rPr lang="fi-FI" smtClean="0"/>
              <a:t>‹#›</a:t>
            </a:fld>
            <a:endParaRPr lang="fi-FI"/>
          </a:p>
        </p:txBody>
      </p:sp>
    </p:spTree>
    <p:extLst>
      <p:ext uri="{BB962C8B-B14F-4D97-AF65-F5344CB8AC3E}">
        <p14:creationId xmlns:p14="http://schemas.microsoft.com/office/powerpoint/2010/main" val="1988776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i-FI"/>
              <a:t>Muokkaa ots. perustyyl. napsautt.</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0799A956-9F43-4F00-B63D-D31292B3C464}" type="datetimeFigureOut">
              <a:rPr lang="fi-FI" smtClean="0"/>
              <a:t>28.4.2025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0A834A92-6B2C-4B0B-8E97-BC4EFECF840F}" type="slidenum">
              <a:rPr lang="fi-FI" smtClean="0"/>
              <a:t>‹#›</a:t>
            </a:fld>
            <a:endParaRPr lang="fi-FI"/>
          </a:p>
        </p:txBody>
      </p:sp>
    </p:spTree>
    <p:extLst>
      <p:ext uri="{BB962C8B-B14F-4D97-AF65-F5344CB8AC3E}">
        <p14:creationId xmlns:p14="http://schemas.microsoft.com/office/powerpoint/2010/main" val="347335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9103187-BEEF-430D-8EBD-6729732573C7}" type="datetimeFigureOut">
              <a:rPr lang="fi-FI" smtClean="0"/>
              <a:t>28.4.2025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FD7E67-AE70-4A72-BA78-373F10A6F4AA}" type="slidenum">
              <a:rPr lang="fi-FI" smtClean="0"/>
              <a:t>‹#›</a:t>
            </a:fld>
            <a:endParaRPr lang="fi-FI"/>
          </a:p>
        </p:txBody>
      </p:sp>
    </p:spTree>
    <p:extLst>
      <p:ext uri="{BB962C8B-B14F-4D97-AF65-F5344CB8AC3E}">
        <p14:creationId xmlns:p14="http://schemas.microsoft.com/office/powerpoint/2010/main" val="3767003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i-FI"/>
              <a:t>Muokkaa ots. perustyyl. napsautt.</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0799A956-9F43-4F00-B63D-D31292B3C464}" type="datetimeFigureOut">
              <a:rPr lang="fi-FI" smtClean="0"/>
              <a:t>28.4.2025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0A834A92-6B2C-4B0B-8E97-BC4EFECF840F}" type="slidenum">
              <a:rPr lang="fi-FI" smtClean="0"/>
              <a:t>‹#›</a:t>
            </a:fld>
            <a:endParaRPr lang="fi-FI"/>
          </a:p>
        </p:txBody>
      </p:sp>
    </p:spTree>
    <p:extLst>
      <p:ext uri="{BB962C8B-B14F-4D97-AF65-F5344CB8AC3E}">
        <p14:creationId xmlns:p14="http://schemas.microsoft.com/office/powerpoint/2010/main" val="2930553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0799A956-9F43-4F00-B63D-D31292B3C464}" type="datetimeFigureOut">
              <a:rPr lang="fi-FI" smtClean="0"/>
              <a:t>28.4.2025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A834A92-6B2C-4B0B-8E97-BC4EFECF840F}" type="slidenum">
              <a:rPr lang="fi-FI" smtClean="0"/>
              <a:t>‹#›</a:t>
            </a:fld>
            <a:endParaRPr lang="fi-FI"/>
          </a:p>
        </p:txBody>
      </p:sp>
    </p:spTree>
    <p:extLst>
      <p:ext uri="{BB962C8B-B14F-4D97-AF65-F5344CB8AC3E}">
        <p14:creationId xmlns:p14="http://schemas.microsoft.com/office/powerpoint/2010/main" val="177151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0799A956-9F43-4F00-B63D-D31292B3C464}" type="datetimeFigureOut">
              <a:rPr lang="fi-FI" smtClean="0"/>
              <a:t>28.4.2025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A834A92-6B2C-4B0B-8E97-BC4EFECF840F}" type="slidenum">
              <a:rPr lang="fi-FI" smtClean="0"/>
              <a:t>‹#›</a:t>
            </a:fld>
            <a:endParaRPr lang="fi-FI"/>
          </a:p>
        </p:txBody>
      </p:sp>
    </p:spTree>
    <p:extLst>
      <p:ext uri="{BB962C8B-B14F-4D97-AF65-F5344CB8AC3E}">
        <p14:creationId xmlns:p14="http://schemas.microsoft.com/office/powerpoint/2010/main" val="386875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i-FI"/>
              <a:t>Muokkaa ots. perustyyl. napsautt.</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49103187-BEEF-430D-8EBD-6729732573C7}" type="datetimeFigureOut">
              <a:rPr lang="fi-FI" smtClean="0"/>
              <a:t>28.4.2025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FD7E67-AE70-4A72-BA78-373F10A6F4AA}" type="slidenum">
              <a:rPr lang="fi-FI" smtClean="0"/>
              <a:t>‹#›</a:t>
            </a:fld>
            <a:endParaRPr lang="fi-FI"/>
          </a:p>
        </p:txBody>
      </p:sp>
    </p:spTree>
    <p:extLst>
      <p:ext uri="{BB962C8B-B14F-4D97-AF65-F5344CB8AC3E}">
        <p14:creationId xmlns:p14="http://schemas.microsoft.com/office/powerpoint/2010/main" val="338156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49103187-BEEF-430D-8EBD-6729732573C7}" type="datetimeFigureOut">
              <a:rPr lang="fi-FI" smtClean="0"/>
              <a:t>28.4.2025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EFD7E67-AE70-4A72-BA78-373F10A6F4AA}" type="slidenum">
              <a:rPr lang="fi-FI" smtClean="0"/>
              <a:t>‹#›</a:t>
            </a:fld>
            <a:endParaRPr lang="fi-FI"/>
          </a:p>
        </p:txBody>
      </p:sp>
    </p:spTree>
    <p:extLst>
      <p:ext uri="{BB962C8B-B14F-4D97-AF65-F5344CB8AC3E}">
        <p14:creationId xmlns:p14="http://schemas.microsoft.com/office/powerpoint/2010/main" val="1276796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i-FI"/>
              <a:t>Muokkaa ots. perustyyl. napsautt.</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Content Placeholder 3"/>
          <p:cNvSpPr>
            <a:spLocks noGrp="1"/>
          </p:cNvSpPr>
          <p:nvPr>
            <p:ph sz="half" idx="2"/>
          </p:nvPr>
        </p:nvSpPr>
        <p:spPr>
          <a:xfrm>
            <a:off x="629842" y="1878806"/>
            <a:ext cx="3868340" cy="276344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Content Placeholder 5"/>
          <p:cNvSpPr>
            <a:spLocks noGrp="1"/>
          </p:cNvSpPr>
          <p:nvPr>
            <p:ph sz="quarter" idx="4"/>
          </p:nvPr>
        </p:nvSpPr>
        <p:spPr>
          <a:xfrm>
            <a:off x="4629150" y="1878806"/>
            <a:ext cx="3887391" cy="276344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49103187-BEEF-430D-8EBD-6729732573C7}" type="datetimeFigureOut">
              <a:rPr lang="fi-FI" smtClean="0"/>
              <a:t>28.4.2025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9EFD7E67-AE70-4A72-BA78-373F10A6F4AA}" type="slidenum">
              <a:rPr lang="fi-FI" smtClean="0"/>
              <a:t>‹#›</a:t>
            </a:fld>
            <a:endParaRPr lang="fi-FI"/>
          </a:p>
        </p:txBody>
      </p:sp>
    </p:spTree>
    <p:extLst>
      <p:ext uri="{BB962C8B-B14F-4D97-AF65-F5344CB8AC3E}">
        <p14:creationId xmlns:p14="http://schemas.microsoft.com/office/powerpoint/2010/main" val="1518965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49103187-BEEF-430D-8EBD-6729732573C7}" type="datetimeFigureOut">
              <a:rPr lang="fi-FI" smtClean="0"/>
              <a:t>28.4.2025</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9EFD7E67-AE70-4A72-BA78-373F10A6F4AA}" type="slidenum">
              <a:rPr lang="fi-FI" smtClean="0"/>
              <a:t>‹#›</a:t>
            </a:fld>
            <a:endParaRPr lang="fi-FI"/>
          </a:p>
        </p:txBody>
      </p:sp>
    </p:spTree>
    <p:extLst>
      <p:ext uri="{BB962C8B-B14F-4D97-AF65-F5344CB8AC3E}">
        <p14:creationId xmlns:p14="http://schemas.microsoft.com/office/powerpoint/2010/main" val="4111658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03187-BEEF-430D-8EBD-6729732573C7}" type="datetimeFigureOut">
              <a:rPr lang="fi-FI" smtClean="0"/>
              <a:t>28.4.2025</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9EFD7E67-AE70-4A72-BA78-373F10A6F4AA}" type="slidenum">
              <a:rPr lang="fi-FI" smtClean="0"/>
              <a:t>‹#›</a:t>
            </a:fld>
            <a:endParaRPr lang="fi-FI"/>
          </a:p>
        </p:txBody>
      </p:sp>
    </p:spTree>
    <p:extLst>
      <p:ext uri="{BB962C8B-B14F-4D97-AF65-F5344CB8AC3E}">
        <p14:creationId xmlns:p14="http://schemas.microsoft.com/office/powerpoint/2010/main" val="3345455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i-FI"/>
              <a:t>Muokkaa ots. perustyyl. napsautt.</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9103187-BEEF-430D-8EBD-6729732573C7}" type="datetimeFigureOut">
              <a:rPr lang="fi-FI" smtClean="0"/>
              <a:t>28.4.2025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EFD7E67-AE70-4A72-BA78-373F10A6F4AA}" type="slidenum">
              <a:rPr lang="fi-FI" smtClean="0"/>
              <a:t>‹#›</a:t>
            </a:fld>
            <a:endParaRPr lang="fi-FI"/>
          </a:p>
        </p:txBody>
      </p:sp>
    </p:spTree>
    <p:extLst>
      <p:ext uri="{BB962C8B-B14F-4D97-AF65-F5344CB8AC3E}">
        <p14:creationId xmlns:p14="http://schemas.microsoft.com/office/powerpoint/2010/main" val="216612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i-FI"/>
              <a:t>Muokkaa ots. perustyyl. napsautt.</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9103187-BEEF-430D-8EBD-6729732573C7}" type="datetimeFigureOut">
              <a:rPr lang="fi-FI" smtClean="0"/>
              <a:t>28.4.2025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EFD7E67-AE70-4A72-BA78-373F10A6F4AA}" type="slidenum">
              <a:rPr lang="fi-FI" smtClean="0"/>
              <a:t>‹#›</a:t>
            </a:fld>
            <a:endParaRPr lang="fi-FI"/>
          </a:p>
        </p:txBody>
      </p:sp>
    </p:spTree>
    <p:extLst>
      <p:ext uri="{BB962C8B-B14F-4D97-AF65-F5344CB8AC3E}">
        <p14:creationId xmlns:p14="http://schemas.microsoft.com/office/powerpoint/2010/main" val="1043595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49103187-BEEF-430D-8EBD-6729732573C7}" type="datetimeFigureOut">
              <a:rPr lang="fi-FI" smtClean="0"/>
              <a:t>28.4.2025</a:t>
            </a:fld>
            <a:endParaRPr lang="fi-FI"/>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fi-FI"/>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9EFD7E67-AE70-4A72-BA78-373F10A6F4AA}" type="slidenum">
              <a:rPr lang="fi-FI" smtClean="0"/>
              <a:t>‹#›</a:t>
            </a:fld>
            <a:endParaRPr lang="fi-FI"/>
          </a:p>
        </p:txBody>
      </p:sp>
    </p:spTree>
    <p:extLst>
      <p:ext uri="{BB962C8B-B14F-4D97-AF65-F5344CB8AC3E}">
        <p14:creationId xmlns:p14="http://schemas.microsoft.com/office/powerpoint/2010/main" val="339299753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0799A956-9F43-4F00-B63D-D31292B3C464}" type="datetimeFigureOut">
              <a:rPr lang="fi-FI" smtClean="0"/>
              <a:t>28.4.2025</a:t>
            </a:fld>
            <a:endParaRPr lang="fi-FI"/>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fi-FI"/>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0A834A92-6B2C-4B0B-8E97-BC4EFECF840F}" type="slidenum">
              <a:rPr lang="fi-FI" smtClean="0"/>
              <a:t>‹#›</a:t>
            </a:fld>
            <a:endParaRPr lang="fi-FI"/>
          </a:p>
        </p:txBody>
      </p:sp>
    </p:spTree>
    <p:extLst>
      <p:ext uri="{BB962C8B-B14F-4D97-AF65-F5344CB8AC3E}">
        <p14:creationId xmlns:p14="http://schemas.microsoft.com/office/powerpoint/2010/main" val="149552467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sv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6.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a:extLst>
            <a:ext uri="{FF2B5EF4-FFF2-40B4-BE49-F238E27FC236}">
              <a16:creationId xmlns:a16="http://schemas.microsoft.com/office/drawing/2014/main" id="{D87B8E72-D7F7-BC37-0786-CFA6EC57D7E5}"/>
            </a:ext>
          </a:extLst>
        </p:cNvPr>
        <p:cNvGrpSpPr/>
        <p:nvPr/>
      </p:nvGrpSpPr>
      <p:grpSpPr>
        <a:xfrm>
          <a:off x="0" y="0"/>
          <a:ext cx="0" cy="0"/>
          <a:chOff x="0" y="0"/>
          <a:chExt cx="0" cy="0"/>
        </a:xfrm>
      </p:grpSpPr>
      <p:pic>
        <p:nvPicPr>
          <p:cNvPr id="5" name="Kuva 4" descr="Kuva, joka sisältää kohteen pilvi, piha-, taivas, vesi&#10;&#10;Kuvaus luotu automaattisesti">
            <a:extLst>
              <a:ext uri="{FF2B5EF4-FFF2-40B4-BE49-F238E27FC236}">
                <a16:creationId xmlns:a16="http://schemas.microsoft.com/office/drawing/2014/main" id="{10EC0D06-43ED-727C-E2FE-E2E4EB44F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Kuva 7" descr="Kuva, joka sisältää kohteen musta, siluetti&#10;&#10;Kuvaus luotu automaattisesti">
            <a:extLst>
              <a:ext uri="{FF2B5EF4-FFF2-40B4-BE49-F238E27FC236}">
                <a16:creationId xmlns:a16="http://schemas.microsoft.com/office/drawing/2014/main" id="{05F19BBF-352B-D865-D06E-8562BF9A78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kstiruutu 2">
            <a:extLst>
              <a:ext uri="{FF2B5EF4-FFF2-40B4-BE49-F238E27FC236}">
                <a16:creationId xmlns:a16="http://schemas.microsoft.com/office/drawing/2014/main" id="{5BD1363A-5980-C245-E977-1A0441F68B82}"/>
              </a:ext>
            </a:extLst>
          </p:cNvPr>
          <p:cNvSpPr txBox="1"/>
          <p:nvPr/>
        </p:nvSpPr>
        <p:spPr>
          <a:xfrm>
            <a:off x="533713" y="385209"/>
            <a:ext cx="5424584" cy="1569660"/>
          </a:xfrm>
          <a:prstGeom prst="rect">
            <a:avLst/>
          </a:prstGeom>
          <a:noFill/>
        </p:spPr>
        <p:txBody>
          <a:bodyPr wrap="square" rtlCol="0">
            <a:spAutoFit/>
          </a:bodyPr>
          <a:lstStyle/>
          <a:p>
            <a:pPr algn="ctr"/>
            <a:r>
              <a:rPr lang="fi-FI" sz="2400" dirty="0">
                <a:solidFill>
                  <a:schemeClr val="bg1"/>
                </a:solidFill>
                <a:latin typeface="Trebuchet MS" panose="020B0603020202020204" pitchFamily="34" charset="0"/>
                <a:ea typeface="ADLaM Display" panose="020F0502020204030204" pitchFamily="2" charset="0"/>
                <a:cs typeface="Dreaming Outloud Pro" panose="020F0502020204030204" pitchFamily="66" charset="0"/>
              </a:rPr>
              <a:t>KATSAUS TYÖLLISYYTEEN</a:t>
            </a:r>
          </a:p>
          <a:p>
            <a:pPr algn="ctr"/>
            <a:r>
              <a:rPr lang="fi-FI" sz="2400" dirty="0">
                <a:solidFill>
                  <a:schemeClr val="bg1"/>
                </a:solidFill>
                <a:latin typeface="Trebuchet MS" panose="020B0603020202020204" pitchFamily="34" charset="0"/>
                <a:ea typeface="ADLaM Display" panose="020F0502020204030204" pitchFamily="2" charset="0"/>
                <a:cs typeface="Dreaming Outloud Pro" panose="020F0502020204030204" pitchFamily="66" charset="0"/>
              </a:rPr>
              <a:t>POHJOISEN KESKI-SUOMEN TYÖLLISYYSALUEEN KUNNISSA </a:t>
            </a:r>
          </a:p>
          <a:p>
            <a:pPr algn="ctr"/>
            <a:r>
              <a:rPr lang="fi-FI" sz="2400" dirty="0">
                <a:solidFill>
                  <a:schemeClr val="bg1"/>
                </a:solidFill>
                <a:latin typeface="Trebuchet MS" panose="020B0603020202020204" pitchFamily="34" charset="0"/>
                <a:ea typeface="ADLaM Display" panose="020F0502020204030204" pitchFamily="2" charset="0"/>
                <a:cs typeface="Dreaming Outloud Pro" panose="020F0502020204030204" pitchFamily="66" charset="0"/>
              </a:rPr>
              <a:t>MAALISKUU 2025</a:t>
            </a:r>
          </a:p>
        </p:txBody>
      </p:sp>
      <p:sp>
        <p:nvSpPr>
          <p:cNvPr id="2" name="Tekstiruutu 1">
            <a:extLst>
              <a:ext uri="{FF2B5EF4-FFF2-40B4-BE49-F238E27FC236}">
                <a16:creationId xmlns:a16="http://schemas.microsoft.com/office/drawing/2014/main" id="{CA2B3D5C-39B7-8225-79FA-D67E8397E4CB}"/>
              </a:ext>
            </a:extLst>
          </p:cNvPr>
          <p:cNvSpPr txBox="1"/>
          <p:nvPr/>
        </p:nvSpPr>
        <p:spPr>
          <a:xfrm>
            <a:off x="1289189" y="4028229"/>
            <a:ext cx="3913632" cy="646331"/>
          </a:xfrm>
          <a:prstGeom prst="rect">
            <a:avLst/>
          </a:prstGeom>
          <a:noFill/>
        </p:spPr>
        <p:txBody>
          <a:bodyPr wrap="square" rtlCol="0">
            <a:spAutoFit/>
          </a:bodyPr>
          <a:lstStyle/>
          <a:p>
            <a:pPr algn="ctr"/>
            <a:r>
              <a:rPr lang="fi-FI" sz="1200" dirty="0">
                <a:solidFill>
                  <a:schemeClr val="bg1"/>
                </a:solidFill>
                <a:latin typeface="Trebuchet MS" panose="020B0603020202020204" pitchFamily="34" charset="0"/>
              </a:rPr>
              <a:t>Hankasalmi Kannonkoski Karstula Kinnula Kivijärvi Konnevesi Kyyjärvi Laukaa Pihtipudas Saarijärvi Uurainen Viitasaari Äänekoski</a:t>
            </a:r>
          </a:p>
        </p:txBody>
      </p:sp>
      <p:pic>
        <p:nvPicPr>
          <p:cNvPr id="13" name="Kuva 12" descr="Kuva, joka sisältää kohteen teksti, Fontti, Grafiikka, graafinen suunnittelu&#10;&#10;Kuvaus luotu automaattisesti">
            <a:extLst>
              <a:ext uri="{FF2B5EF4-FFF2-40B4-BE49-F238E27FC236}">
                <a16:creationId xmlns:a16="http://schemas.microsoft.com/office/drawing/2014/main" id="{86CEC40C-2776-D666-D1E0-F3A03B8C7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127" y="2043822"/>
            <a:ext cx="2427755" cy="1802035"/>
          </a:xfrm>
          <a:prstGeom prst="rect">
            <a:avLst/>
          </a:prstGeom>
        </p:spPr>
      </p:pic>
    </p:spTree>
    <p:extLst>
      <p:ext uri="{BB962C8B-B14F-4D97-AF65-F5344CB8AC3E}">
        <p14:creationId xmlns:p14="http://schemas.microsoft.com/office/powerpoint/2010/main" val="4019627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181BA-537C-3B65-C6CA-6D9D385911EA}"/>
            </a:ext>
          </a:extLst>
        </p:cNvPr>
        <p:cNvGrpSpPr/>
        <p:nvPr/>
      </p:nvGrpSpPr>
      <p:grpSpPr>
        <a:xfrm>
          <a:off x="0" y="0"/>
          <a:ext cx="0" cy="0"/>
          <a:chOff x="0" y="0"/>
          <a:chExt cx="0" cy="0"/>
        </a:xfrm>
      </p:grpSpPr>
      <p:pic>
        <p:nvPicPr>
          <p:cNvPr id="14" name="Kuva 13" descr="Kuva, joka sisältää kohteen musta, vuori, maisema&#10;&#10;Kuvaus luotu automaattisesti">
            <a:extLst>
              <a:ext uri="{FF2B5EF4-FFF2-40B4-BE49-F238E27FC236}">
                <a16:creationId xmlns:a16="http://schemas.microsoft.com/office/drawing/2014/main" id="{23306AF0-2FDA-A86D-4B59-5EB365B3D42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Tekstiruutu 11">
            <a:extLst>
              <a:ext uri="{FF2B5EF4-FFF2-40B4-BE49-F238E27FC236}">
                <a16:creationId xmlns:a16="http://schemas.microsoft.com/office/drawing/2014/main" id="{04A68675-6949-099D-A778-6ADE21C0B342}"/>
              </a:ext>
            </a:extLst>
          </p:cNvPr>
          <p:cNvSpPr txBox="1"/>
          <p:nvPr/>
        </p:nvSpPr>
        <p:spPr>
          <a:xfrm>
            <a:off x="143787" y="233623"/>
            <a:ext cx="5603152" cy="307777"/>
          </a:xfrm>
          <a:prstGeom prst="rect">
            <a:avLst/>
          </a:prstGeom>
          <a:noFill/>
          <a:effectLst/>
        </p:spPr>
        <p:txBody>
          <a:bodyPr wrap="square" rtlCol="0">
            <a:spAutoFit/>
          </a:bodyPr>
          <a:lstStyle/>
          <a:p>
            <a:r>
              <a:rPr lang="fi-FI" sz="1400" b="1" dirty="0">
                <a:solidFill>
                  <a:schemeClr val="bg1"/>
                </a:solidFill>
                <a:latin typeface="Calibri" panose="020F0502020204030204" pitchFamily="34" charset="0"/>
                <a:ea typeface="Calibri" panose="020F0502020204030204" pitchFamily="34" charset="0"/>
                <a:cs typeface="Calibri" panose="020F0502020204030204" pitchFamily="34" charset="0"/>
              </a:rPr>
              <a:t>Miesten ja naisten osuus työnhakijoista</a:t>
            </a:r>
          </a:p>
        </p:txBody>
      </p:sp>
      <p:pic>
        <p:nvPicPr>
          <p:cNvPr id="8" name="Kuva 7" descr="Kuva, joka sisältää kohteen teksti, kuvakaappaus, viiva, Tontti&#10;&#10;Kuvaus luotu automaattisesti">
            <a:extLst>
              <a:ext uri="{FF2B5EF4-FFF2-40B4-BE49-F238E27FC236}">
                <a16:creationId xmlns:a16="http://schemas.microsoft.com/office/drawing/2014/main" id="{13F56EE8-1CB9-9E83-5291-5C53BB24A6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404" y="822968"/>
            <a:ext cx="6376228" cy="4320532"/>
          </a:xfrm>
          <a:prstGeom prst="rect">
            <a:avLst/>
          </a:prstGeom>
        </p:spPr>
      </p:pic>
      <p:pic>
        <p:nvPicPr>
          <p:cNvPr id="5" name="Kuva 4" descr="Kuva, joka sisältää kohteen joulukuusi, kuusi, puu, kasvi&#10;&#10;Kuvaus luotu automaattisesti">
            <a:extLst>
              <a:ext uri="{FF2B5EF4-FFF2-40B4-BE49-F238E27FC236}">
                <a16:creationId xmlns:a16="http://schemas.microsoft.com/office/drawing/2014/main" id="{DD14D859-61CC-B819-D9D8-1FE0D389BAB8}"/>
              </a:ext>
            </a:extLst>
          </p:cNvPr>
          <p:cNvPicPr>
            <a:picLocks noChangeAspect="1"/>
          </p:cNvPicPr>
          <p:nvPr/>
        </p:nvPicPr>
        <p:blipFill>
          <a:blip r:embed="rId5">
            <a:alphaModFix amt="79000"/>
            <a:extLst>
              <a:ext uri="{28A0092B-C50C-407E-A947-70E740481C1C}">
                <a14:useLocalDpi xmlns:a14="http://schemas.microsoft.com/office/drawing/2010/main" val="0"/>
              </a:ext>
            </a:extLst>
          </a:blip>
          <a:stretch>
            <a:fillRect/>
          </a:stretch>
        </p:blipFill>
        <p:spPr>
          <a:xfrm flipH="1">
            <a:off x="5679483" y="2571750"/>
            <a:ext cx="3464517" cy="2571750"/>
          </a:xfrm>
          <a:prstGeom prst="rect">
            <a:avLst/>
          </a:prstGeom>
        </p:spPr>
      </p:pic>
      <p:sp>
        <p:nvSpPr>
          <p:cNvPr id="2" name="Suorakulmio: Pyöristetyt kulmat 1">
            <a:extLst>
              <a:ext uri="{FF2B5EF4-FFF2-40B4-BE49-F238E27FC236}">
                <a16:creationId xmlns:a16="http://schemas.microsoft.com/office/drawing/2014/main" id="{4688290C-76A8-0846-8774-AD34FF019F69}"/>
              </a:ext>
            </a:extLst>
          </p:cNvPr>
          <p:cNvSpPr/>
          <p:nvPr/>
        </p:nvSpPr>
        <p:spPr>
          <a:xfrm>
            <a:off x="5613816" y="541400"/>
            <a:ext cx="3080479" cy="3258607"/>
          </a:xfrm>
          <a:prstGeom prst="roundRect">
            <a:avLst/>
          </a:prstGeom>
          <a:solidFill>
            <a:srgbClr val="4B5E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81E85370-DCE4-70B2-F5F8-C5E1143A73CF}"/>
              </a:ext>
            </a:extLst>
          </p:cNvPr>
          <p:cNvSpPr txBox="1"/>
          <p:nvPr/>
        </p:nvSpPr>
        <p:spPr>
          <a:xfrm>
            <a:off x="5746938" y="705597"/>
            <a:ext cx="2887395" cy="2970044"/>
          </a:xfrm>
          <a:prstGeom prst="rect">
            <a:avLst/>
          </a:prstGeom>
          <a:noFill/>
        </p:spPr>
        <p:txBody>
          <a:bodyPr wrap="square">
            <a:spAutoFit/>
          </a:bodyPr>
          <a:lstStyle/>
          <a:p>
            <a:pPr algn="l"/>
            <a:r>
              <a:rPr lang="fi-FI" sz="1100" b="0" i="0" u="none" strike="noStrike" baseline="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Työtä hakevien miesten määrä nousi koko Suomessa vuoden takaisesta</a:t>
            </a:r>
          </a:p>
          <a:p>
            <a:pPr algn="l"/>
            <a:r>
              <a:rPr lang="fi-FI" sz="1100" b="0" i="0" u="none" strike="noStrike" baseline="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tilanteesta 7 900:lla ja naisten 11 300:lla. </a:t>
            </a:r>
            <a:r>
              <a:rPr lang="fi-FI" sz="11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Pohjoisen Keski-Suomen tilanne heijastelee koko Suomen tilannetta. </a:t>
            </a:r>
            <a:br>
              <a:rPr lang="fi-FI" sz="11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br>
            <a:br>
              <a:rPr lang="fi-FI" sz="11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br>
            <a:r>
              <a:rPr lang="fi-FI" sz="11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Miehiä on merkittävästi enemmän työttöminä työnhakijoina kaikissa kunnissa kuin naisia, mutta naisten työttömyys on noussut vuodentakaisesta tilanteesta selvästi enemmän kuin miesten.</a:t>
            </a:r>
          </a:p>
          <a:p>
            <a:pPr algn="l"/>
            <a:r>
              <a:rPr lang="fi-FI" sz="11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Perinteisesti naisten suosimien alojen työllisyyttä on haastanut esimerkiksi sosiaali- ja terveysalaan kohdistuneet leikkaukset sekä hyvinvointialueiden henkilöstövähennykset. Myös muu talouden epävarmuus koettelee sekä miesten että naisten työllistymistä.</a:t>
            </a:r>
          </a:p>
        </p:txBody>
      </p:sp>
      <p:sp>
        <p:nvSpPr>
          <p:cNvPr id="6" name="Tekstiruutu 5">
            <a:extLst>
              <a:ext uri="{FF2B5EF4-FFF2-40B4-BE49-F238E27FC236}">
                <a16:creationId xmlns:a16="http://schemas.microsoft.com/office/drawing/2014/main" id="{56B243A1-EE1D-636D-DC28-837AF21A3743}"/>
              </a:ext>
            </a:extLst>
          </p:cNvPr>
          <p:cNvSpPr txBox="1"/>
          <p:nvPr/>
        </p:nvSpPr>
        <p:spPr>
          <a:xfrm>
            <a:off x="3837482" y="4935551"/>
            <a:ext cx="2428407" cy="215444"/>
          </a:xfrm>
          <a:prstGeom prst="rect">
            <a:avLst/>
          </a:prstGeom>
          <a:noFill/>
        </p:spPr>
        <p:txBody>
          <a:bodyPr wrap="square">
            <a:spAutoFit/>
          </a:bodyPr>
          <a:lstStyle/>
          <a:p>
            <a:r>
              <a:rPr lang="fi-FI"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Lähde: KEHA-keskus Työllisyyskatsaus maaliskuu 2025 </a:t>
            </a:r>
            <a:endParaRPr lang="fi-FI" sz="800" dirty="0"/>
          </a:p>
        </p:txBody>
      </p:sp>
    </p:spTree>
    <p:extLst>
      <p:ext uri="{BB962C8B-B14F-4D97-AF65-F5344CB8AC3E}">
        <p14:creationId xmlns:p14="http://schemas.microsoft.com/office/powerpoint/2010/main" val="2552598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181BA-537C-3B65-C6CA-6D9D385911EA}"/>
            </a:ext>
          </a:extLst>
        </p:cNvPr>
        <p:cNvGrpSpPr/>
        <p:nvPr/>
      </p:nvGrpSpPr>
      <p:grpSpPr>
        <a:xfrm>
          <a:off x="0" y="0"/>
          <a:ext cx="0" cy="0"/>
          <a:chOff x="0" y="0"/>
          <a:chExt cx="0" cy="0"/>
        </a:xfrm>
      </p:grpSpPr>
      <p:pic>
        <p:nvPicPr>
          <p:cNvPr id="16" name="Kuva 15" descr="Kuva, joka sisältää kohteen teksti, kuvakaappaus, Tontti, viiva&#10;&#10;Kuvaus luotu automaattisesti">
            <a:extLst>
              <a:ext uri="{FF2B5EF4-FFF2-40B4-BE49-F238E27FC236}">
                <a16:creationId xmlns:a16="http://schemas.microsoft.com/office/drawing/2014/main" id="{DFBF53AB-1BE4-1F4F-BC6F-70199A69A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3" y="1081340"/>
            <a:ext cx="6715154" cy="3775473"/>
          </a:xfrm>
          <a:prstGeom prst="rect">
            <a:avLst/>
          </a:prstGeom>
        </p:spPr>
      </p:pic>
      <p:pic>
        <p:nvPicPr>
          <p:cNvPr id="13" name="Kuva 12" descr="Kuva, joka sisältää kohteen musta, siluetti&#10;&#10;Kuvaus luotu automaattisesti">
            <a:extLst>
              <a:ext uri="{FF2B5EF4-FFF2-40B4-BE49-F238E27FC236}">
                <a16:creationId xmlns:a16="http://schemas.microsoft.com/office/drawing/2014/main" id="{05C8BE46-10A6-05D5-24C5-875C3D0B3E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958"/>
            <a:ext cx="9144000" cy="1434730"/>
          </a:xfrm>
          <a:prstGeom prst="rect">
            <a:avLst/>
          </a:prstGeom>
        </p:spPr>
      </p:pic>
      <p:sp>
        <p:nvSpPr>
          <p:cNvPr id="12" name="Tekstiruutu 11">
            <a:extLst>
              <a:ext uri="{FF2B5EF4-FFF2-40B4-BE49-F238E27FC236}">
                <a16:creationId xmlns:a16="http://schemas.microsoft.com/office/drawing/2014/main" id="{04A68675-6949-099D-A778-6ADE21C0B342}"/>
              </a:ext>
            </a:extLst>
          </p:cNvPr>
          <p:cNvSpPr txBox="1"/>
          <p:nvPr/>
        </p:nvSpPr>
        <p:spPr>
          <a:xfrm>
            <a:off x="143787" y="233623"/>
            <a:ext cx="5603152" cy="307777"/>
          </a:xfrm>
          <a:prstGeom prst="rect">
            <a:avLst/>
          </a:prstGeom>
          <a:noFill/>
          <a:effectLst/>
        </p:spPr>
        <p:txBody>
          <a:bodyPr wrap="square" rtlCol="0">
            <a:spAutoFit/>
          </a:bodyPr>
          <a:lstStyle/>
          <a:p>
            <a:r>
              <a:rPr lang="fi-FI" sz="1400" b="1" dirty="0">
                <a:solidFill>
                  <a:schemeClr val="bg1"/>
                </a:solidFill>
                <a:latin typeface="Calibri" panose="020F0502020204030204" pitchFamily="34" charset="0"/>
                <a:ea typeface="Calibri" panose="020F0502020204030204" pitchFamily="34" charset="0"/>
                <a:cs typeface="Calibri" panose="020F0502020204030204" pitchFamily="34" charset="0"/>
              </a:rPr>
              <a:t>Työttömien työnhakijoiden %-osuuden muutokset 3kk syklillä</a:t>
            </a:r>
          </a:p>
        </p:txBody>
      </p:sp>
      <p:pic>
        <p:nvPicPr>
          <p:cNvPr id="24" name="Kuva 23" descr="Kuva, joka sisältää kohteen teksti, kuvakaappaus, Fontti, numero&#10;&#10;Kuvaus luotu automaattisesti">
            <a:extLst>
              <a:ext uri="{FF2B5EF4-FFF2-40B4-BE49-F238E27FC236}">
                <a16:creationId xmlns:a16="http://schemas.microsoft.com/office/drawing/2014/main" id="{6D2893DB-95B1-94CD-6651-71B7493653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3195" y="1169290"/>
            <a:ext cx="2492681" cy="3065432"/>
          </a:xfrm>
          <a:prstGeom prst="rect">
            <a:avLst/>
          </a:prstGeom>
        </p:spPr>
      </p:pic>
      <p:pic>
        <p:nvPicPr>
          <p:cNvPr id="28" name="Kuva 27">
            <a:extLst>
              <a:ext uri="{FF2B5EF4-FFF2-40B4-BE49-F238E27FC236}">
                <a16:creationId xmlns:a16="http://schemas.microsoft.com/office/drawing/2014/main" id="{B88B6737-71EC-12E9-1800-7AD6CB8633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880610"/>
            <a:ext cx="9144000" cy="262890"/>
          </a:xfrm>
          <a:prstGeom prst="rect">
            <a:avLst/>
          </a:prstGeom>
        </p:spPr>
      </p:pic>
    </p:spTree>
    <p:extLst>
      <p:ext uri="{BB962C8B-B14F-4D97-AF65-F5344CB8AC3E}">
        <p14:creationId xmlns:p14="http://schemas.microsoft.com/office/powerpoint/2010/main" val="3908188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181BA-537C-3B65-C6CA-6D9D385911EA}"/>
            </a:ext>
          </a:extLst>
        </p:cNvPr>
        <p:cNvGrpSpPr/>
        <p:nvPr/>
      </p:nvGrpSpPr>
      <p:grpSpPr>
        <a:xfrm>
          <a:off x="0" y="0"/>
          <a:ext cx="0" cy="0"/>
          <a:chOff x="0" y="0"/>
          <a:chExt cx="0" cy="0"/>
        </a:xfrm>
      </p:grpSpPr>
      <p:pic>
        <p:nvPicPr>
          <p:cNvPr id="6" name="Kuva 5" descr="Kuva, joka sisältää kohteen teksti, kuvakaappaus, viiva, Tontti&#10;&#10;Kuvaus luotu automaattisesti">
            <a:extLst>
              <a:ext uri="{FF2B5EF4-FFF2-40B4-BE49-F238E27FC236}">
                <a16:creationId xmlns:a16="http://schemas.microsoft.com/office/drawing/2014/main" id="{FB7127DA-CB1A-B181-E64F-810888A92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1" y="726191"/>
            <a:ext cx="8595479" cy="4152327"/>
          </a:xfrm>
          <a:prstGeom prst="rect">
            <a:avLst/>
          </a:prstGeom>
        </p:spPr>
      </p:pic>
      <p:pic>
        <p:nvPicPr>
          <p:cNvPr id="14" name="Kuva 13" descr="Kuva, joka sisältää kohteen musta, vuori, maisema&#10;&#10;Kuvaus luotu automaattisesti">
            <a:extLst>
              <a:ext uri="{FF2B5EF4-FFF2-40B4-BE49-F238E27FC236}">
                <a16:creationId xmlns:a16="http://schemas.microsoft.com/office/drawing/2014/main" id="{23306AF0-2FDA-A86D-4B59-5EB365B3D420}"/>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Tekstiruutu 11">
            <a:extLst>
              <a:ext uri="{FF2B5EF4-FFF2-40B4-BE49-F238E27FC236}">
                <a16:creationId xmlns:a16="http://schemas.microsoft.com/office/drawing/2014/main" id="{04A68675-6949-099D-A778-6ADE21C0B342}"/>
              </a:ext>
            </a:extLst>
          </p:cNvPr>
          <p:cNvSpPr txBox="1"/>
          <p:nvPr/>
        </p:nvSpPr>
        <p:spPr>
          <a:xfrm>
            <a:off x="61341" y="131414"/>
            <a:ext cx="5603152" cy="307777"/>
          </a:xfrm>
          <a:prstGeom prst="rect">
            <a:avLst/>
          </a:prstGeom>
          <a:noFill/>
          <a:effectLst/>
        </p:spPr>
        <p:txBody>
          <a:bodyPr wrap="square" rtlCol="0">
            <a:spAutoFit/>
          </a:bodyPr>
          <a:lstStyle/>
          <a:p>
            <a:r>
              <a:rPr lang="fi-FI" sz="1400" b="1" dirty="0">
                <a:solidFill>
                  <a:schemeClr val="bg1"/>
                </a:solidFill>
                <a:latin typeface="Calibri" panose="020F0502020204030204" pitchFamily="34" charset="0"/>
                <a:ea typeface="Calibri" panose="020F0502020204030204" pitchFamily="34" charset="0"/>
                <a:cs typeface="Calibri" panose="020F0502020204030204" pitchFamily="34" charset="0"/>
              </a:rPr>
              <a:t>Pitkäaikaistyöttömät: Pitkäaikaissairaiden ja vammautuneiden osuus</a:t>
            </a:r>
          </a:p>
        </p:txBody>
      </p:sp>
      <p:pic>
        <p:nvPicPr>
          <p:cNvPr id="5" name="Kuva 4" descr="Kuva, joka sisältää kohteen joulukuusi, kuusi, puu, kasvi&#10;&#10;Kuvaus luotu automaattisesti">
            <a:extLst>
              <a:ext uri="{FF2B5EF4-FFF2-40B4-BE49-F238E27FC236}">
                <a16:creationId xmlns:a16="http://schemas.microsoft.com/office/drawing/2014/main" id="{47307FAD-DFDD-83C3-B8E2-D88B5C08E3C0}"/>
              </a:ext>
            </a:extLst>
          </p:cNvPr>
          <p:cNvPicPr>
            <a:picLocks noChangeAspect="1"/>
          </p:cNvPicPr>
          <p:nvPr/>
        </p:nvPicPr>
        <p:blipFill>
          <a:blip r:embed="rId5">
            <a:alphaModFix amt="79000"/>
            <a:extLst>
              <a:ext uri="{28A0092B-C50C-407E-A947-70E740481C1C}">
                <a14:useLocalDpi xmlns:a14="http://schemas.microsoft.com/office/drawing/2010/main" val="0"/>
              </a:ext>
            </a:extLst>
          </a:blip>
          <a:stretch>
            <a:fillRect/>
          </a:stretch>
        </p:blipFill>
        <p:spPr>
          <a:xfrm flipH="1">
            <a:off x="6378314" y="3090500"/>
            <a:ext cx="2765685" cy="2052999"/>
          </a:xfrm>
          <a:prstGeom prst="rect">
            <a:avLst/>
          </a:prstGeom>
        </p:spPr>
      </p:pic>
      <p:sp>
        <p:nvSpPr>
          <p:cNvPr id="2" name="Tekstiruutu 1">
            <a:extLst>
              <a:ext uri="{FF2B5EF4-FFF2-40B4-BE49-F238E27FC236}">
                <a16:creationId xmlns:a16="http://schemas.microsoft.com/office/drawing/2014/main" id="{D61F6A8A-DBC4-1BC1-F747-C54D1DAFBEDC}"/>
              </a:ext>
            </a:extLst>
          </p:cNvPr>
          <p:cNvSpPr txBox="1"/>
          <p:nvPr/>
        </p:nvSpPr>
        <p:spPr>
          <a:xfrm rot="19522156">
            <a:off x="301644" y="4073876"/>
            <a:ext cx="474810" cy="276999"/>
          </a:xfrm>
          <a:prstGeom prst="rect">
            <a:avLst/>
          </a:prstGeom>
          <a:noFill/>
        </p:spPr>
        <p:txBody>
          <a:bodyPr wrap="none" rtlCol="0">
            <a:spAutoFit/>
          </a:bodyPr>
          <a:lstStyle/>
          <a:p>
            <a:r>
              <a:rPr lang="fi-FI" sz="1200" dirty="0">
                <a:solidFill>
                  <a:schemeClr val="bg2">
                    <a:lumMod val="25000"/>
                  </a:schemeClr>
                </a:solidFill>
              </a:rPr>
              <a:t>alue</a:t>
            </a:r>
          </a:p>
        </p:txBody>
      </p:sp>
    </p:spTree>
    <p:extLst>
      <p:ext uri="{BB962C8B-B14F-4D97-AF65-F5344CB8AC3E}">
        <p14:creationId xmlns:p14="http://schemas.microsoft.com/office/powerpoint/2010/main" val="2945722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1392C-5A63-5D2E-00B0-970FE69DDF9C}"/>
            </a:ext>
          </a:extLst>
        </p:cNvPr>
        <p:cNvGrpSpPr/>
        <p:nvPr/>
      </p:nvGrpSpPr>
      <p:grpSpPr>
        <a:xfrm>
          <a:off x="0" y="0"/>
          <a:ext cx="0" cy="0"/>
          <a:chOff x="0" y="0"/>
          <a:chExt cx="0" cy="0"/>
        </a:xfrm>
      </p:grpSpPr>
      <p:sp>
        <p:nvSpPr>
          <p:cNvPr id="12" name="Tekstiruutu 11">
            <a:extLst>
              <a:ext uri="{FF2B5EF4-FFF2-40B4-BE49-F238E27FC236}">
                <a16:creationId xmlns:a16="http://schemas.microsoft.com/office/drawing/2014/main" id="{E6E0079B-4C40-2E1A-015B-5BFD7A4105C0}"/>
              </a:ext>
            </a:extLst>
          </p:cNvPr>
          <p:cNvSpPr txBox="1"/>
          <p:nvPr/>
        </p:nvSpPr>
        <p:spPr>
          <a:xfrm>
            <a:off x="349759" y="442912"/>
            <a:ext cx="3427592" cy="553998"/>
          </a:xfrm>
          <a:prstGeom prst="rect">
            <a:avLst/>
          </a:prstGeom>
          <a:noFill/>
        </p:spPr>
        <p:txBody>
          <a:bodyPr wrap="square" rtlCol="0">
            <a:spAutoFit/>
          </a:bodyPr>
          <a:lstStyle/>
          <a:p>
            <a:r>
              <a:rPr lang="fi-FI" sz="3000" b="1" dirty="0">
                <a:solidFill>
                  <a:srgbClr val="00B3D4"/>
                </a:solidFill>
                <a:latin typeface="Trebuchet MS" panose="020B0603020202020204" pitchFamily="34" charset="0"/>
              </a:rPr>
              <a:t>Yhteystiedot</a:t>
            </a:r>
          </a:p>
        </p:txBody>
      </p:sp>
      <p:pic>
        <p:nvPicPr>
          <p:cNvPr id="4" name="Kuva 3">
            <a:extLst>
              <a:ext uri="{FF2B5EF4-FFF2-40B4-BE49-F238E27FC236}">
                <a16:creationId xmlns:a16="http://schemas.microsoft.com/office/drawing/2014/main" id="{7727F0F6-D8D0-7995-4AF5-D1C68369746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124" y="4707295"/>
            <a:ext cx="9168124" cy="457280"/>
          </a:xfrm>
          <a:prstGeom prst="rect">
            <a:avLst/>
          </a:prstGeom>
        </p:spPr>
      </p:pic>
      <p:pic>
        <p:nvPicPr>
          <p:cNvPr id="3" name="Kuva 2">
            <a:extLst>
              <a:ext uri="{FF2B5EF4-FFF2-40B4-BE49-F238E27FC236}">
                <a16:creationId xmlns:a16="http://schemas.microsoft.com/office/drawing/2014/main" id="{D4D746CC-A9AF-8D90-05BC-33FE7E9DF2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65847" y="0"/>
            <a:ext cx="3640161" cy="5143500"/>
          </a:xfrm>
          <a:prstGeom prst="rect">
            <a:avLst/>
          </a:prstGeom>
        </p:spPr>
      </p:pic>
      <p:sp>
        <p:nvSpPr>
          <p:cNvPr id="6" name="Tekstiruutu 5">
            <a:extLst>
              <a:ext uri="{FF2B5EF4-FFF2-40B4-BE49-F238E27FC236}">
                <a16:creationId xmlns:a16="http://schemas.microsoft.com/office/drawing/2014/main" id="{E9866DB1-A553-16C2-98E1-34365E1FAC40}"/>
              </a:ext>
            </a:extLst>
          </p:cNvPr>
          <p:cNvSpPr txBox="1"/>
          <p:nvPr/>
        </p:nvSpPr>
        <p:spPr>
          <a:xfrm>
            <a:off x="349758" y="1370662"/>
            <a:ext cx="6063602" cy="2585323"/>
          </a:xfrm>
          <a:prstGeom prst="rect">
            <a:avLst/>
          </a:prstGeom>
          <a:noFill/>
        </p:spPr>
        <p:txBody>
          <a:bodyPr wrap="square">
            <a:spAutoFit/>
          </a:bodyPr>
          <a:lstStyle/>
          <a:p>
            <a:r>
              <a:rPr lang="fi-FI" sz="900" dirty="0">
                <a:latin typeface="Trebuchet MS" panose="020B0603020202020204" pitchFamily="34" charset="0"/>
              </a:rPr>
              <a:t>Pohjoisen Keski-Suomen työllisyysalue</a:t>
            </a:r>
          </a:p>
          <a:p>
            <a:endParaRPr lang="fi-FI" sz="900" dirty="0">
              <a:latin typeface="Trebuchet MS" panose="020B0603020202020204" pitchFamily="34" charset="0"/>
            </a:endParaRPr>
          </a:p>
          <a:p>
            <a:r>
              <a:rPr lang="fi-FI" sz="900" dirty="0">
                <a:latin typeface="Trebuchet MS" panose="020B0603020202020204" pitchFamily="34" charset="0"/>
              </a:rPr>
              <a:t>Neuvonta puhelinpalvelu</a:t>
            </a:r>
          </a:p>
          <a:p>
            <a:r>
              <a:rPr lang="fi-FI" sz="900" dirty="0">
                <a:latin typeface="Trebuchet MS" panose="020B0603020202020204" pitchFamily="34" charset="0"/>
              </a:rPr>
              <a:t>Henkilöasiakkaat: 040 757 1653</a:t>
            </a:r>
          </a:p>
          <a:p>
            <a:r>
              <a:rPr lang="fi-FI" sz="900" dirty="0">
                <a:latin typeface="Trebuchet MS" panose="020B0603020202020204" pitchFamily="34" charset="0"/>
              </a:rPr>
              <a:t>Työnantajat: 040 484 1020</a:t>
            </a:r>
          </a:p>
          <a:p>
            <a:r>
              <a:rPr lang="fi-FI" sz="900" dirty="0">
                <a:latin typeface="Trebuchet MS" panose="020B0603020202020204" pitchFamily="34" charset="0"/>
              </a:rPr>
              <a:t>Valtakunnallinen työttömyysturvaneuvonta: 0295 020 701</a:t>
            </a:r>
          </a:p>
          <a:p>
            <a:endParaRPr lang="fi-FI" sz="900" dirty="0">
              <a:latin typeface="Trebuchet MS" panose="020B0603020202020204" pitchFamily="34" charset="0"/>
            </a:endParaRPr>
          </a:p>
          <a:p>
            <a:r>
              <a:rPr lang="fi-FI" sz="900" dirty="0">
                <a:latin typeface="Trebuchet MS" panose="020B0603020202020204" pitchFamily="34" charset="0"/>
              </a:rPr>
              <a:t>Sähköposti</a:t>
            </a:r>
          </a:p>
          <a:p>
            <a:r>
              <a:rPr lang="fi-FI" sz="900" dirty="0">
                <a:latin typeface="Trebuchet MS" panose="020B0603020202020204" pitchFamily="34" charset="0"/>
              </a:rPr>
              <a:t>Henkilöasiakkaat: tyollisyysalue@aanekoski.fi</a:t>
            </a:r>
          </a:p>
          <a:p>
            <a:r>
              <a:rPr lang="fi-FI" sz="900" dirty="0">
                <a:latin typeface="Trebuchet MS" panose="020B0603020202020204" pitchFamily="34" charset="0"/>
              </a:rPr>
              <a:t>Työnantajat: tyonantajat@aanekoski.fi</a:t>
            </a:r>
          </a:p>
          <a:p>
            <a:endParaRPr lang="fi-FI" sz="900" dirty="0">
              <a:latin typeface="Trebuchet MS" panose="020B0603020202020204" pitchFamily="34" charset="0"/>
            </a:endParaRPr>
          </a:p>
          <a:p>
            <a:r>
              <a:rPr lang="fi-FI" sz="900" b="1" dirty="0">
                <a:latin typeface="Trebuchet MS" panose="020B0603020202020204" pitchFamily="34" charset="0"/>
              </a:rPr>
              <a:t>Palvelut verkossa Työmarkkinatorilla osoitteessa tyomarkkinatori.fi</a:t>
            </a:r>
          </a:p>
          <a:p>
            <a:endParaRPr lang="fi-FI" sz="900" dirty="0">
              <a:latin typeface="Trebuchet MS" panose="020B0603020202020204" pitchFamily="34" charset="0"/>
            </a:endParaRPr>
          </a:p>
          <a:p>
            <a:r>
              <a:rPr lang="fi-FI" sz="900" dirty="0">
                <a:latin typeface="Trebuchet MS" panose="020B0603020202020204" pitchFamily="34" charset="0"/>
              </a:rPr>
              <a:t>Pohjoisen Keski-Suomen työllisyysalue järjestää työvoimapalvelut Äänekoskelle, Hankasalmelle, Kannonkoskelle, Karstulaan, Kinnulaan, Kivijärvelle, Konnevedelle, Kyyjärvelle, Laukaaseen, Pihtiputaalle, Saarijärvelle, Uuraisille ja Viitasaarelle.</a:t>
            </a:r>
          </a:p>
          <a:p>
            <a:endParaRPr lang="fi-FI" sz="900" dirty="0">
              <a:latin typeface="Trebuchet MS" panose="020B0603020202020204" pitchFamily="34" charset="0"/>
            </a:endParaRPr>
          </a:p>
          <a:p>
            <a:r>
              <a:rPr lang="fi-FI" sz="900" dirty="0">
                <a:latin typeface="Trebuchet MS" panose="020B0603020202020204" pitchFamily="34" charset="0"/>
              </a:rPr>
              <a:t>www.pohjoisenkeskisuomentyollisyysalue.fi</a:t>
            </a:r>
          </a:p>
        </p:txBody>
      </p:sp>
    </p:spTree>
    <p:extLst>
      <p:ext uri="{BB962C8B-B14F-4D97-AF65-F5344CB8AC3E}">
        <p14:creationId xmlns:p14="http://schemas.microsoft.com/office/powerpoint/2010/main" val="3250135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Kuva, joka sisältää kohteen Grafiikka, kuvakaappaus, graafinen suunnittelu, muotoilu&#10;&#10;Tekoälyn generoima sisältö voi olla virheellistä.">
            <a:extLst>
              <a:ext uri="{FF2B5EF4-FFF2-40B4-BE49-F238E27FC236}">
                <a16:creationId xmlns:a16="http://schemas.microsoft.com/office/drawing/2014/main" id="{3C8D4A79-4B96-756B-942D-9C1731BF682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kstiruutu 7">
            <a:extLst>
              <a:ext uri="{FF2B5EF4-FFF2-40B4-BE49-F238E27FC236}">
                <a16:creationId xmlns:a16="http://schemas.microsoft.com/office/drawing/2014/main" id="{AA2092D9-F3A6-1AFA-4FC4-FC353935D2EB}"/>
              </a:ext>
            </a:extLst>
          </p:cNvPr>
          <p:cNvSpPr txBox="1"/>
          <p:nvPr/>
        </p:nvSpPr>
        <p:spPr>
          <a:xfrm>
            <a:off x="939545" y="449066"/>
            <a:ext cx="5897880" cy="415498"/>
          </a:xfrm>
          <a:prstGeom prst="rect">
            <a:avLst/>
          </a:prstGeom>
          <a:noFill/>
        </p:spPr>
        <p:txBody>
          <a:bodyPr wrap="square" rtlCol="0">
            <a:spAutoFit/>
          </a:bodyPr>
          <a:lstStyle/>
          <a:p>
            <a:r>
              <a:rPr lang="fi-FI" sz="2100" dirty="0">
                <a:latin typeface="Trebuchet MS" panose="020B0603020202020204" pitchFamily="34" charset="0"/>
              </a:rPr>
              <a:t>Seuraa meitä somessa!</a:t>
            </a:r>
          </a:p>
        </p:txBody>
      </p:sp>
      <p:pic>
        <p:nvPicPr>
          <p:cNvPr id="10" name="Kuva 9" descr="Kuva, joka sisältää kohteen Grafiikka, Värikkyys&#10;&#10;Tekoälyn generoima sisältö voi olla virheellistä.">
            <a:extLst>
              <a:ext uri="{FF2B5EF4-FFF2-40B4-BE49-F238E27FC236}">
                <a16:creationId xmlns:a16="http://schemas.microsoft.com/office/drawing/2014/main" id="{953C75A0-C523-6DCA-1029-CAEC95104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525" y="1082420"/>
            <a:ext cx="822962" cy="797816"/>
          </a:xfrm>
          <a:prstGeom prst="rect">
            <a:avLst/>
          </a:prstGeom>
        </p:spPr>
      </p:pic>
      <p:pic>
        <p:nvPicPr>
          <p:cNvPr id="12" name="Kuva 11" descr="Kuva, joka sisältää kohteen logo, symboli&#10;&#10;Tekoälyn generoima sisältö voi olla virheellistä.">
            <a:extLst>
              <a:ext uri="{FF2B5EF4-FFF2-40B4-BE49-F238E27FC236}">
                <a16:creationId xmlns:a16="http://schemas.microsoft.com/office/drawing/2014/main" id="{6F816650-68E8-CC00-E072-4719B61F1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525" y="1880236"/>
            <a:ext cx="822962" cy="797816"/>
          </a:xfrm>
          <a:prstGeom prst="rect">
            <a:avLst/>
          </a:prstGeom>
        </p:spPr>
      </p:pic>
      <p:pic>
        <p:nvPicPr>
          <p:cNvPr id="14" name="Kuva 13">
            <a:extLst>
              <a:ext uri="{FF2B5EF4-FFF2-40B4-BE49-F238E27FC236}">
                <a16:creationId xmlns:a16="http://schemas.microsoft.com/office/drawing/2014/main" id="{ACCE8B3F-740E-5426-6D41-91E1E9B5D2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525" y="2810636"/>
            <a:ext cx="822962" cy="797816"/>
          </a:xfrm>
          <a:prstGeom prst="rect">
            <a:avLst/>
          </a:prstGeom>
        </p:spPr>
      </p:pic>
      <p:pic>
        <p:nvPicPr>
          <p:cNvPr id="16" name="Kuva 15" descr="Kuva, joka sisältää kohteen Grafiikka, graafinen suunnittelu, Fontti, teksti&#10;&#10;Tekoälyn generoima sisältö voi olla virheellistä.">
            <a:extLst>
              <a:ext uri="{FF2B5EF4-FFF2-40B4-BE49-F238E27FC236}">
                <a16:creationId xmlns:a16="http://schemas.microsoft.com/office/drawing/2014/main" id="{EC567100-027C-4C80-8FEC-B61B9C3172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7426" y="3304599"/>
            <a:ext cx="1925149" cy="1373084"/>
          </a:xfrm>
          <a:prstGeom prst="rect">
            <a:avLst/>
          </a:prstGeom>
        </p:spPr>
      </p:pic>
      <p:sp>
        <p:nvSpPr>
          <p:cNvPr id="17" name="Tekstiruutu 16">
            <a:extLst>
              <a:ext uri="{FF2B5EF4-FFF2-40B4-BE49-F238E27FC236}">
                <a16:creationId xmlns:a16="http://schemas.microsoft.com/office/drawing/2014/main" id="{C0B64C2B-4E90-CAEC-4AFC-4F075CADB4A5}"/>
              </a:ext>
            </a:extLst>
          </p:cNvPr>
          <p:cNvSpPr txBox="1"/>
          <p:nvPr/>
        </p:nvSpPr>
        <p:spPr>
          <a:xfrm>
            <a:off x="1602487" y="1342829"/>
            <a:ext cx="3506723" cy="248209"/>
          </a:xfrm>
          <a:prstGeom prst="rect">
            <a:avLst/>
          </a:prstGeom>
          <a:noFill/>
        </p:spPr>
        <p:txBody>
          <a:bodyPr wrap="square" rtlCol="0">
            <a:spAutoFit/>
          </a:bodyPr>
          <a:lstStyle/>
          <a:p>
            <a:r>
              <a:rPr lang="fi-FI" sz="1013" dirty="0">
                <a:latin typeface="Trebuchet MS" panose="020B0603020202020204" pitchFamily="34" charset="0"/>
              </a:rPr>
              <a:t>Instagramissa @pohjoinenkstyollisyys</a:t>
            </a:r>
          </a:p>
        </p:txBody>
      </p:sp>
      <p:sp>
        <p:nvSpPr>
          <p:cNvPr id="18" name="Tekstiruutu 17">
            <a:extLst>
              <a:ext uri="{FF2B5EF4-FFF2-40B4-BE49-F238E27FC236}">
                <a16:creationId xmlns:a16="http://schemas.microsoft.com/office/drawing/2014/main" id="{351679C5-3C18-EC90-E0FF-C82BFE2FE2D3}"/>
              </a:ext>
            </a:extLst>
          </p:cNvPr>
          <p:cNvSpPr txBox="1"/>
          <p:nvPr/>
        </p:nvSpPr>
        <p:spPr>
          <a:xfrm>
            <a:off x="1602487" y="2206937"/>
            <a:ext cx="4336542" cy="248209"/>
          </a:xfrm>
          <a:prstGeom prst="rect">
            <a:avLst/>
          </a:prstGeom>
          <a:noFill/>
        </p:spPr>
        <p:txBody>
          <a:bodyPr wrap="square" rtlCol="0">
            <a:spAutoFit/>
          </a:bodyPr>
          <a:lstStyle/>
          <a:p>
            <a:r>
              <a:rPr lang="fi-FI" sz="1013" dirty="0">
                <a:latin typeface="Trebuchet MS" panose="020B0603020202020204" pitchFamily="34" charset="0"/>
              </a:rPr>
              <a:t>Facebookissa: Pohjoisen Keski-Suomen työllisyysalue</a:t>
            </a:r>
          </a:p>
        </p:txBody>
      </p:sp>
      <p:sp>
        <p:nvSpPr>
          <p:cNvPr id="19" name="Tekstiruutu 18">
            <a:extLst>
              <a:ext uri="{FF2B5EF4-FFF2-40B4-BE49-F238E27FC236}">
                <a16:creationId xmlns:a16="http://schemas.microsoft.com/office/drawing/2014/main" id="{9B0D1611-55F3-DBB4-F65A-1D846C7C5861}"/>
              </a:ext>
            </a:extLst>
          </p:cNvPr>
          <p:cNvSpPr txBox="1"/>
          <p:nvPr/>
        </p:nvSpPr>
        <p:spPr>
          <a:xfrm>
            <a:off x="1602487" y="3071045"/>
            <a:ext cx="4336542" cy="248209"/>
          </a:xfrm>
          <a:prstGeom prst="rect">
            <a:avLst/>
          </a:prstGeom>
          <a:noFill/>
        </p:spPr>
        <p:txBody>
          <a:bodyPr wrap="square" rtlCol="0">
            <a:spAutoFit/>
          </a:bodyPr>
          <a:lstStyle/>
          <a:p>
            <a:r>
              <a:rPr lang="fi-FI" sz="1013" dirty="0">
                <a:latin typeface="Trebuchet MS" panose="020B0603020202020204" pitchFamily="34" charset="0"/>
              </a:rPr>
              <a:t>LinkedInissä: Pohjoisen Keski-Suomen työllisyysalue</a:t>
            </a:r>
          </a:p>
        </p:txBody>
      </p:sp>
    </p:spTree>
    <p:extLst>
      <p:ext uri="{BB962C8B-B14F-4D97-AF65-F5344CB8AC3E}">
        <p14:creationId xmlns:p14="http://schemas.microsoft.com/office/powerpoint/2010/main" val="211476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6F83B-6313-B992-C86A-673983675CC2}"/>
            </a:ext>
          </a:extLst>
        </p:cNvPr>
        <p:cNvGrpSpPr/>
        <p:nvPr/>
      </p:nvGrpSpPr>
      <p:grpSpPr>
        <a:xfrm>
          <a:off x="0" y="0"/>
          <a:ext cx="0" cy="0"/>
          <a:chOff x="0" y="0"/>
          <a:chExt cx="0" cy="0"/>
        </a:xfrm>
      </p:grpSpPr>
      <p:pic>
        <p:nvPicPr>
          <p:cNvPr id="2" name="Kuva 1">
            <a:extLst>
              <a:ext uri="{FF2B5EF4-FFF2-40B4-BE49-F238E27FC236}">
                <a16:creationId xmlns:a16="http://schemas.microsoft.com/office/drawing/2014/main" id="{67836A8F-A879-58CC-282C-89EADF4E7BA4}"/>
              </a:ext>
            </a:extLst>
          </p:cNvPr>
          <p:cNvPicPr>
            <a:picLocks noChangeAspect="1"/>
          </p:cNvPicPr>
          <p:nvPr/>
        </p:nvPicPr>
        <p:blipFill>
          <a:blip r:embed="rId2">
            <a:extLst>
              <a:ext uri="{28A0092B-C50C-407E-A947-70E740481C1C}">
                <a14:useLocalDpi xmlns:a14="http://schemas.microsoft.com/office/drawing/2010/main" val="0"/>
              </a:ext>
            </a:extLst>
          </a:blip>
          <a:srcRect t="3276" b="3276"/>
          <a:stretch/>
        </p:blipFill>
        <p:spPr>
          <a:xfrm>
            <a:off x="0" y="-1"/>
            <a:ext cx="9144000" cy="5143501"/>
          </a:xfrm>
          <a:prstGeom prst="rect">
            <a:avLst/>
          </a:prstGeom>
          <a:effectLst>
            <a:outerShdw blurRad="50800" dist="38100" algn="l" rotWithShape="0">
              <a:prstClr val="black">
                <a:alpha val="40000"/>
              </a:prstClr>
            </a:outerShdw>
          </a:effectLst>
        </p:spPr>
      </p:pic>
      <p:pic>
        <p:nvPicPr>
          <p:cNvPr id="9" name="Kuva 8">
            <a:extLst>
              <a:ext uri="{FF2B5EF4-FFF2-40B4-BE49-F238E27FC236}">
                <a16:creationId xmlns:a16="http://schemas.microsoft.com/office/drawing/2014/main" id="{503DC3DA-C4A6-B0A2-1586-6BD9353C20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 y="0"/>
            <a:ext cx="8732521" cy="5143500"/>
          </a:xfrm>
          <a:prstGeom prst="rect">
            <a:avLst/>
          </a:prstGeom>
        </p:spPr>
      </p:pic>
      <p:sp>
        <p:nvSpPr>
          <p:cNvPr id="12" name="Tekstiruutu 11">
            <a:extLst>
              <a:ext uri="{FF2B5EF4-FFF2-40B4-BE49-F238E27FC236}">
                <a16:creationId xmlns:a16="http://schemas.microsoft.com/office/drawing/2014/main" id="{4F4F168A-7F9E-D3F9-2D85-DA7D09E0CE7F}"/>
              </a:ext>
            </a:extLst>
          </p:cNvPr>
          <p:cNvSpPr txBox="1"/>
          <p:nvPr/>
        </p:nvSpPr>
        <p:spPr>
          <a:xfrm>
            <a:off x="209638" y="266324"/>
            <a:ext cx="8602978" cy="415498"/>
          </a:xfrm>
          <a:prstGeom prst="rect">
            <a:avLst/>
          </a:prstGeom>
          <a:noFill/>
        </p:spPr>
        <p:txBody>
          <a:bodyPr wrap="square" rtlCol="0">
            <a:spAutoFit/>
          </a:bodyPr>
          <a:lstStyle/>
          <a:p>
            <a:r>
              <a:rPr lang="fi-FI" sz="2100" b="1" dirty="0">
                <a:solidFill>
                  <a:schemeClr val="bg1"/>
                </a:solidFill>
                <a:latin typeface="Trebuchet MS" panose="020B0603020202020204" pitchFamily="34" charset="0"/>
              </a:rPr>
              <a:t>Pohjoisen Keski-Suomen työllisyysalue</a:t>
            </a:r>
          </a:p>
        </p:txBody>
      </p:sp>
      <p:sp>
        <p:nvSpPr>
          <p:cNvPr id="13" name="Tekstiruutu 12">
            <a:extLst>
              <a:ext uri="{FF2B5EF4-FFF2-40B4-BE49-F238E27FC236}">
                <a16:creationId xmlns:a16="http://schemas.microsoft.com/office/drawing/2014/main" id="{227DA1D2-CCD9-8DE7-3AC1-0F3F77FC603A}"/>
              </a:ext>
            </a:extLst>
          </p:cNvPr>
          <p:cNvSpPr txBox="1"/>
          <p:nvPr/>
        </p:nvSpPr>
        <p:spPr>
          <a:xfrm>
            <a:off x="223910" y="1226657"/>
            <a:ext cx="4162806" cy="323165"/>
          </a:xfrm>
          <a:prstGeom prst="rect">
            <a:avLst/>
          </a:prstGeom>
          <a:noFill/>
        </p:spPr>
        <p:txBody>
          <a:bodyPr wrap="square" rtlCol="0">
            <a:spAutoFit/>
          </a:bodyPr>
          <a:lstStyle/>
          <a:p>
            <a:r>
              <a:rPr lang="fi-FI" sz="1500" dirty="0">
                <a:solidFill>
                  <a:schemeClr val="bg1"/>
                </a:solidFill>
                <a:latin typeface="Trebuchet MS" panose="020B0603020202020204" pitchFamily="34" charset="0"/>
              </a:rPr>
              <a:t>Työttömyysaste 13,5 %</a:t>
            </a:r>
          </a:p>
        </p:txBody>
      </p:sp>
      <p:sp>
        <p:nvSpPr>
          <p:cNvPr id="16" name="Tekstiruutu 15">
            <a:extLst>
              <a:ext uri="{FF2B5EF4-FFF2-40B4-BE49-F238E27FC236}">
                <a16:creationId xmlns:a16="http://schemas.microsoft.com/office/drawing/2014/main" id="{4F718FBD-9674-BC8C-932B-9DFA1B8B83B7}"/>
              </a:ext>
            </a:extLst>
          </p:cNvPr>
          <p:cNvSpPr txBox="1"/>
          <p:nvPr/>
        </p:nvSpPr>
        <p:spPr>
          <a:xfrm>
            <a:off x="238836" y="1613496"/>
            <a:ext cx="2286000" cy="738664"/>
          </a:xfrm>
          <a:prstGeom prst="rect">
            <a:avLst/>
          </a:prstGeom>
          <a:noFill/>
        </p:spPr>
        <p:txBody>
          <a:bodyPr wrap="square" rtlCol="0">
            <a:spAutoFit/>
          </a:bodyPr>
          <a:lstStyle/>
          <a:p>
            <a:r>
              <a:rPr lang="fi-FI" sz="1050" dirty="0">
                <a:solidFill>
                  <a:schemeClr val="bg1"/>
                </a:solidFill>
                <a:latin typeface="Trebuchet MS" panose="020B0603020202020204" pitchFamily="34" charset="0"/>
              </a:rPr>
              <a:t>Työttömien työnhakijoiden %-osuus työvoimasta oli helmikuussa koko Keski-Suomessa 13,7 %. Koko maan luku oli 11,8 %.</a:t>
            </a:r>
          </a:p>
        </p:txBody>
      </p:sp>
      <p:sp>
        <p:nvSpPr>
          <p:cNvPr id="3" name="Tekstiruutu 2">
            <a:extLst>
              <a:ext uri="{FF2B5EF4-FFF2-40B4-BE49-F238E27FC236}">
                <a16:creationId xmlns:a16="http://schemas.microsoft.com/office/drawing/2014/main" id="{CCD98647-43AE-965B-DDCC-61483C83A8B6}"/>
              </a:ext>
            </a:extLst>
          </p:cNvPr>
          <p:cNvSpPr txBox="1"/>
          <p:nvPr/>
        </p:nvSpPr>
        <p:spPr>
          <a:xfrm>
            <a:off x="209638" y="626185"/>
            <a:ext cx="6751318" cy="369332"/>
          </a:xfrm>
          <a:prstGeom prst="rect">
            <a:avLst/>
          </a:prstGeom>
          <a:noFill/>
        </p:spPr>
        <p:txBody>
          <a:bodyPr wrap="square" rtlCol="0">
            <a:spAutoFit/>
          </a:bodyPr>
          <a:lstStyle/>
          <a:p>
            <a:r>
              <a:rPr lang="fi-FI" sz="1800" dirty="0">
                <a:solidFill>
                  <a:schemeClr val="bg1"/>
                </a:solidFill>
                <a:latin typeface="Trebuchet MS" panose="020B0603020202020204" pitchFamily="34" charset="0"/>
              </a:rPr>
              <a:t>Maaliskuussa 2025</a:t>
            </a:r>
          </a:p>
        </p:txBody>
      </p:sp>
      <p:cxnSp>
        <p:nvCxnSpPr>
          <p:cNvPr id="5" name="Suora yhdysviiva 4">
            <a:extLst>
              <a:ext uri="{FF2B5EF4-FFF2-40B4-BE49-F238E27FC236}">
                <a16:creationId xmlns:a16="http://schemas.microsoft.com/office/drawing/2014/main" id="{6A89322D-166C-5766-DB12-4FBEA43AD695}"/>
              </a:ext>
            </a:extLst>
          </p:cNvPr>
          <p:cNvCxnSpPr>
            <a:cxnSpLocks/>
          </p:cNvCxnSpPr>
          <p:nvPr/>
        </p:nvCxnSpPr>
        <p:spPr>
          <a:xfrm>
            <a:off x="326531" y="1532846"/>
            <a:ext cx="1930080" cy="0"/>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
        <p:nvSpPr>
          <p:cNvPr id="8" name="Tekstiruutu 7">
            <a:extLst>
              <a:ext uri="{FF2B5EF4-FFF2-40B4-BE49-F238E27FC236}">
                <a16:creationId xmlns:a16="http://schemas.microsoft.com/office/drawing/2014/main" id="{FCB5946C-4B34-9429-F1A2-894F5872F5ED}"/>
              </a:ext>
            </a:extLst>
          </p:cNvPr>
          <p:cNvSpPr txBox="1"/>
          <p:nvPr/>
        </p:nvSpPr>
        <p:spPr>
          <a:xfrm>
            <a:off x="2929130" y="1210917"/>
            <a:ext cx="4162806" cy="323165"/>
          </a:xfrm>
          <a:prstGeom prst="rect">
            <a:avLst/>
          </a:prstGeom>
          <a:noFill/>
        </p:spPr>
        <p:txBody>
          <a:bodyPr wrap="square" rtlCol="0">
            <a:spAutoFit/>
          </a:bodyPr>
          <a:lstStyle/>
          <a:p>
            <a:r>
              <a:rPr lang="fi-FI" sz="1500" dirty="0">
                <a:solidFill>
                  <a:schemeClr val="bg1"/>
                </a:solidFill>
                <a:latin typeface="Trebuchet MS" panose="020B0603020202020204" pitchFamily="34" charset="0"/>
              </a:rPr>
              <a:t>Työttömiä työnhakijoita 4216</a:t>
            </a:r>
          </a:p>
        </p:txBody>
      </p:sp>
      <p:cxnSp>
        <p:nvCxnSpPr>
          <p:cNvPr id="10" name="Suora yhdysviiva 9">
            <a:extLst>
              <a:ext uri="{FF2B5EF4-FFF2-40B4-BE49-F238E27FC236}">
                <a16:creationId xmlns:a16="http://schemas.microsoft.com/office/drawing/2014/main" id="{A4D8056B-DCD1-ACD8-2DBC-C01984A8152E}"/>
              </a:ext>
            </a:extLst>
          </p:cNvPr>
          <p:cNvCxnSpPr>
            <a:cxnSpLocks/>
          </p:cNvCxnSpPr>
          <p:nvPr/>
        </p:nvCxnSpPr>
        <p:spPr>
          <a:xfrm>
            <a:off x="3031751" y="1517106"/>
            <a:ext cx="2487307" cy="0"/>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
        <p:nvSpPr>
          <p:cNvPr id="18" name="Tekstiruutu 17">
            <a:extLst>
              <a:ext uri="{FF2B5EF4-FFF2-40B4-BE49-F238E27FC236}">
                <a16:creationId xmlns:a16="http://schemas.microsoft.com/office/drawing/2014/main" id="{CA99926E-DA93-BE4A-A570-E086934CFA5C}"/>
              </a:ext>
            </a:extLst>
          </p:cNvPr>
          <p:cNvSpPr txBox="1"/>
          <p:nvPr/>
        </p:nvSpPr>
        <p:spPr>
          <a:xfrm>
            <a:off x="2959175" y="1569642"/>
            <a:ext cx="2286000" cy="738664"/>
          </a:xfrm>
          <a:prstGeom prst="rect">
            <a:avLst/>
          </a:prstGeom>
          <a:noFill/>
        </p:spPr>
        <p:txBody>
          <a:bodyPr wrap="square" rtlCol="0">
            <a:spAutoFit/>
          </a:bodyPr>
          <a:lstStyle/>
          <a:p>
            <a:r>
              <a:rPr lang="fi-FI" sz="1050" dirty="0">
                <a:solidFill>
                  <a:schemeClr val="bg1"/>
                </a:solidFill>
                <a:latin typeface="Trebuchet MS" panose="020B0603020202020204" pitchFamily="34" charset="0"/>
              </a:rPr>
              <a:t>Työttömien työnhakijoiden määrä oli vuosi sitten maaliskuussa 3864. Lukuun sisältyy kokoaikaisesti lomautetut. </a:t>
            </a:r>
          </a:p>
        </p:txBody>
      </p:sp>
      <p:pic>
        <p:nvPicPr>
          <p:cNvPr id="19" name="Kuva 18">
            <a:extLst>
              <a:ext uri="{FF2B5EF4-FFF2-40B4-BE49-F238E27FC236}">
                <a16:creationId xmlns:a16="http://schemas.microsoft.com/office/drawing/2014/main" id="{92BF1AAD-8D88-A97F-C773-028CDB3567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73885" y="145784"/>
            <a:ext cx="1276613" cy="882071"/>
          </a:xfrm>
          <a:prstGeom prst="rect">
            <a:avLst/>
          </a:prstGeom>
        </p:spPr>
      </p:pic>
      <p:sp>
        <p:nvSpPr>
          <p:cNvPr id="20" name="Tekstiruutu 19">
            <a:extLst>
              <a:ext uri="{FF2B5EF4-FFF2-40B4-BE49-F238E27FC236}">
                <a16:creationId xmlns:a16="http://schemas.microsoft.com/office/drawing/2014/main" id="{4FF5D66E-1261-6477-C477-541B4E07EEF4}"/>
              </a:ext>
            </a:extLst>
          </p:cNvPr>
          <p:cNvSpPr txBox="1"/>
          <p:nvPr/>
        </p:nvSpPr>
        <p:spPr>
          <a:xfrm>
            <a:off x="2959174" y="2543262"/>
            <a:ext cx="2164730" cy="323165"/>
          </a:xfrm>
          <a:prstGeom prst="rect">
            <a:avLst/>
          </a:prstGeom>
          <a:noFill/>
        </p:spPr>
        <p:txBody>
          <a:bodyPr wrap="square" rtlCol="0">
            <a:spAutoFit/>
          </a:bodyPr>
          <a:lstStyle/>
          <a:p>
            <a:r>
              <a:rPr lang="fi-FI" sz="1500" dirty="0">
                <a:solidFill>
                  <a:schemeClr val="bg1"/>
                </a:solidFill>
                <a:latin typeface="Trebuchet MS" panose="020B0603020202020204" pitchFamily="34" charset="0"/>
              </a:rPr>
              <a:t>Lomautettuja 578</a:t>
            </a:r>
          </a:p>
        </p:txBody>
      </p:sp>
      <p:sp>
        <p:nvSpPr>
          <p:cNvPr id="21" name="Tekstiruutu 20">
            <a:extLst>
              <a:ext uri="{FF2B5EF4-FFF2-40B4-BE49-F238E27FC236}">
                <a16:creationId xmlns:a16="http://schemas.microsoft.com/office/drawing/2014/main" id="{C90DFA7D-E73B-3863-0F8D-90B400C519EE}"/>
              </a:ext>
            </a:extLst>
          </p:cNvPr>
          <p:cNvSpPr txBox="1"/>
          <p:nvPr/>
        </p:nvSpPr>
        <p:spPr>
          <a:xfrm>
            <a:off x="2974101" y="2930101"/>
            <a:ext cx="2286000" cy="900246"/>
          </a:xfrm>
          <a:prstGeom prst="rect">
            <a:avLst/>
          </a:prstGeom>
          <a:noFill/>
        </p:spPr>
        <p:txBody>
          <a:bodyPr wrap="square" rtlCol="0">
            <a:spAutoFit/>
          </a:bodyPr>
          <a:lstStyle/>
          <a:p>
            <a:r>
              <a:rPr lang="fi-FI" sz="1050" dirty="0">
                <a:solidFill>
                  <a:schemeClr val="bg1"/>
                </a:solidFill>
                <a:latin typeface="Trebuchet MS" panose="020B0603020202020204" pitchFamily="34" charset="0"/>
              </a:rPr>
              <a:t>Vuosi sitten maaliskuussa lomautettuja oli 569 henkilöä. Lomautetut sisältyvät työttömiin työnhakijoihin KEHA-keskuksen työllisyyskatsauksen laskelmissa.</a:t>
            </a:r>
          </a:p>
        </p:txBody>
      </p:sp>
      <p:cxnSp>
        <p:nvCxnSpPr>
          <p:cNvPr id="22" name="Suora yhdysviiva 21">
            <a:extLst>
              <a:ext uri="{FF2B5EF4-FFF2-40B4-BE49-F238E27FC236}">
                <a16:creationId xmlns:a16="http://schemas.microsoft.com/office/drawing/2014/main" id="{DC2880F7-3C02-7F78-0925-218272207468}"/>
              </a:ext>
            </a:extLst>
          </p:cNvPr>
          <p:cNvCxnSpPr>
            <a:cxnSpLocks/>
          </p:cNvCxnSpPr>
          <p:nvPr/>
        </p:nvCxnSpPr>
        <p:spPr>
          <a:xfrm>
            <a:off x="3029137" y="2849450"/>
            <a:ext cx="1930080" cy="0"/>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
        <p:nvSpPr>
          <p:cNvPr id="23" name="Tekstiruutu 22">
            <a:extLst>
              <a:ext uri="{FF2B5EF4-FFF2-40B4-BE49-F238E27FC236}">
                <a16:creationId xmlns:a16="http://schemas.microsoft.com/office/drawing/2014/main" id="{1A8E0C15-D2A8-9AC4-8BB0-709711979B5E}"/>
              </a:ext>
            </a:extLst>
          </p:cNvPr>
          <p:cNvSpPr txBox="1"/>
          <p:nvPr/>
        </p:nvSpPr>
        <p:spPr>
          <a:xfrm>
            <a:off x="238836" y="2543262"/>
            <a:ext cx="2308859" cy="323165"/>
          </a:xfrm>
          <a:prstGeom prst="rect">
            <a:avLst/>
          </a:prstGeom>
          <a:noFill/>
        </p:spPr>
        <p:txBody>
          <a:bodyPr wrap="square" rtlCol="0">
            <a:spAutoFit/>
          </a:bodyPr>
          <a:lstStyle/>
          <a:p>
            <a:r>
              <a:rPr lang="fi-FI" sz="1500" dirty="0">
                <a:solidFill>
                  <a:schemeClr val="bg1"/>
                </a:solidFill>
                <a:latin typeface="Trebuchet MS" panose="020B0603020202020204" pitchFamily="34" charset="0"/>
              </a:rPr>
              <a:t>Avoimia työpaikkoja 688</a:t>
            </a:r>
          </a:p>
        </p:txBody>
      </p:sp>
      <p:sp>
        <p:nvSpPr>
          <p:cNvPr id="24" name="Tekstiruutu 23">
            <a:extLst>
              <a:ext uri="{FF2B5EF4-FFF2-40B4-BE49-F238E27FC236}">
                <a16:creationId xmlns:a16="http://schemas.microsoft.com/office/drawing/2014/main" id="{CB1DCD72-E911-CCF7-4955-5070D3D5238B}"/>
              </a:ext>
            </a:extLst>
          </p:cNvPr>
          <p:cNvSpPr txBox="1"/>
          <p:nvPr/>
        </p:nvSpPr>
        <p:spPr>
          <a:xfrm>
            <a:off x="253763" y="2930101"/>
            <a:ext cx="1942182" cy="738664"/>
          </a:xfrm>
          <a:prstGeom prst="rect">
            <a:avLst/>
          </a:prstGeom>
          <a:noFill/>
        </p:spPr>
        <p:txBody>
          <a:bodyPr wrap="square" rtlCol="0">
            <a:spAutoFit/>
          </a:bodyPr>
          <a:lstStyle/>
          <a:p>
            <a:r>
              <a:rPr lang="fi-FI" sz="1050" dirty="0">
                <a:solidFill>
                  <a:schemeClr val="bg1"/>
                </a:solidFill>
                <a:latin typeface="Trebuchet MS" panose="020B0603020202020204" pitchFamily="34" charset="0"/>
              </a:rPr>
              <a:t>Avoimia työpaikkoja työllisyysalueella oli vuosi sitten maaliskuussa yhteensä 649 kappaletta.</a:t>
            </a:r>
          </a:p>
        </p:txBody>
      </p:sp>
      <p:cxnSp>
        <p:nvCxnSpPr>
          <p:cNvPr id="25" name="Suora yhdysviiva 24">
            <a:extLst>
              <a:ext uri="{FF2B5EF4-FFF2-40B4-BE49-F238E27FC236}">
                <a16:creationId xmlns:a16="http://schemas.microsoft.com/office/drawing/2014/main" id="{C871D47F-B8A9-A58D-B6BB-AAB2FCF40327}"/>
              </a:ext>
            </a:extLst>
          </p:cNvPr>
          <p:cNvCxnSpPr>
            <a:cxnSpLocks/>
          </p:cNvCxnSpPr>
          <p:nvPr/>
        </p:nvCxnSpPr>
        <p:spPr>
          <a:xfrm>
            <a:off x="341457" y="2849450"/>
            <a:ext cx="2055379" cy="0"/>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
        <p:nvSpPr>
          <p:cNvPr id="29" name="Tekstiruutu 28">
            <a:extLst>
              <a:ext uri="{FF2B5EF4-FFF2-40B4-BE49-F238E27FC236}">
                <a16:creationId xmlns:a16="http://schemas.microsoft.com/office/drawing/2014/main" id="{3E551AA7-9446-5156-7C79-A269EEBACF1E}"/>
              </a:ext>
            </a:extLst>
          </p:cNvPr>
          <p:cNvSpPr txBox="1"/>
          <p:nvPr/>
        </p:nvSpPr>
        <p:spPr>
          <a:xfrm>
            <a:off x="5895099" y="2935801"/>
            <a:ext cx="2000042" cy="323165"/>
          </a:xfrm>
          <a:prstGeom prst="rect">
            <a:avLst/>
          </a:prstGeom>
          <a:noFill/>
        </p:spPr>
        <p:txBody>
          <a:bodyPr wrap="square" rtlCol="0">
            <a:spAutoFit/>
          </a:bodyPr>
          <a:lstStyle/>
          <a:p>
            <a:r>
              <a:rPr lang="fi-FI" sz="750" b="1" dirty="0">
                <a:solidFill>
                  <a:schemeClr val="bg1"/>
                </a:solidFill>
                <a:latin typeface="Arial" panose="020B0604020202020204" pitchFamily="34" charset="0"/>
                <a:cs typeface="Arial" panose="020B0604020202020204" pitchFamily="34" charset="0"/>
              </a:rPr>
              <a:t>Työnvälitystilasto (TEM ja 1.3.2025 lähtien KEHA)</a:t>
            </a:r>
          </a:p>
        </p:txBody>
      </p:sp>
      <p:sp>
        <p:nvSpPr>
          <p:cNvPr id="30" name="Tekstiruutu 29">
            <a:extLst>
              <a:ext uri="{FF2B5EF4-FFF2-40B4-BE49-F238E27FC236}">
                <a16:creationId xmlns:a16="http://schemas.microsoft.com/office/drawing/2014/main" id="{FA712BD7-68B6-3C74-AA4E-7C85EFBE3D15}"/>
              </a:ext>
            </a:extLst>
          </p:cNvPr>
          <p:cNvSpPr txBox="1"/>
          <p:nvPr/>
        </p:nvSpPr>
        <p:spPr>
          <a:xfrm>
            <a:off x="5895098" y="3235883"/>
            <a:ext cx="2550039" cy="1668598"/>
          </a:xfrm>
          <a:prstGeom prst="rect">
            <a:avLst/>
          </a:prstGeom>
          <a:noFill/>
        </p:spPr>
        <p:txBody>
          <a:bodyPr wrap="square" rtlCol="0">
            <a:spAutoFit/>
          </a:bodyPr>
          <a:lstStyle/>
          <a:p>
            <a:pPr algn="l">
              <a:buNone/>
            </a:pPr>
            <a:r>
              <a:rPr lang="fi-FI" sz="788" dirty="0">
                <a:solidFill>
                  <a:schemeClr val="bg1"/>
                </a:solidFill>
                <a:latin typeface="Arial" panose="020B0604020202020204" pitchFamily="34" charset="0"/>
                <a:cs typeface="Arial" panose="020B0604020202020204" pitchFamily="34" charset="0"/>
              </a:rPr>
              <a:t>Työnvälitystilastossa työttömyyden määritelmä on, ettei henkilöllä ole työsuhdetta, eikä hän työllisty yritystoiminnassa. Myös kokoaikaisesti lomautetut lasketaan mukaan työttömiin, sen sijaan päätoimisia opiskelijoita ei.</a:t>
            </a:r>
          </a:p>
          <a:p>
            <a:pPr algn="l">
              <a:buNone/>
            </a:pPr>
            <a:endParaRPr lang="fi-FI" sz="788" dirty="0">
              <a:solidFill>
                <a:schemeClr val="bg1"/>
              </a:solidFill>
              <a:latin typeface="Arial" panose="020B0604020202020204" pitchFamily="34" charset="0"/>
              <a:cs typeface="Arial" panose="020B0604020202020204" pitchFamily="34" charset="0"/>
            </a:endParaRPr>
          </a:p>
          <a:p>
            <a:pPr algn="l">
              <a:buNone/>
            </a:pPr>
            <a:r>
              <a:rPr lang="fi-FI" sz="788" dirty="0">
                <a:solidFill>
                  <a:schemeClr val="bg1"/>
                </a:solidFill>
                <a:latin typeface="Arial" panose="020B0604020202020204" pitchFamily="34" charset="0"/>
                <a:cs typeface="Arial" panose="020B0604020202020204" pitchFamily="34" charset="0"/>
              </a:rPr>
              <a:t>Työttömyyden lukuja vertailtaessa eri tietolähteistä on hyvä huomioida, että esimerkiksi Tilastokeskuksen Työvoimatutkimus määrittelee työttömyyden hieman eri tavalla ja ammentaa tietoa eri lähteestä. Luvut saattavat siis erota jonkin verran toisistaan.</a:t>
            </a:r>
          </a:p>
          <a:p>
            <a:pPr algn="l">
              <a:buNone/>
            </a:pPr>
            <a:endParaRPr lang="fi-FI" sz="788" dirty="0">
              <a:solidFill>
                <a:schemeClr val="bg1"/>
              </a:solidFill>
              <a:latin typeface="Arial" panose="020B0604020202020204" pitchFamily="34" charset="0"/>
              <a:cs typeface="Arial" panose="020B0604020202020204" pitchFamily="34" charset="0"/>
            </a:endParaRPr>
          </a:p>
        </p:txBody>
      </p:sp>
      <p:sp>
        <p:nvSpPr>
          <p:cNvPr id="31" name="Tekstiruutu 30">
            <a:extLst>
              <a:ext uri="{FF2B5EF4-FFF2-40B4-BE49-F238E27FC236}">
                <a16:creationId xmlns:a16="http://schemas.microsoft.com/office/drawing/2014/main" id="{367343CB-655E-9805-88F4-5C9B751DD8F5}"/>
              </a:ext>
            </a:extLst>
          </p:cNvPr>
          <p:cNvSpPr txBox="1"/>
          <p:nvPr/>
        </p:nvSpPr>
        <p:spPr>
          <a:xfrm>
            <a:off x="5895098" y="2522361"/>
            <a:ext cx="2164730" cy="307777"/>
          </a:xfrm>
          <a:prstGeom prst="rect">
            <a:avLst/>
          </a:prstGeom>
          <a:noFill/>
        </p:spPr>
        <p:txBody>
          <a:bodyPr wrap="square" rtlCol="0">
            <a:spAutoFit/>
          </a:bodyPr>
          <a:lstStyle/>
          <a:p>
            <a:r>
              <a:rPr lang="fi-FI" sz="1400" dirty="0">
                <a:solidFill>
                  <a:schemeClr val="bg1"/>
                </a:solidFill>
                <a:latin typeface="Trebuchet MS" panose="020B0603020202020204" pitchFamily="34" charset="0"/>
              </a:rPr>
              <a:t>Lähde</a:t>
            </a:r>
          </a:p>
        </p:txBody>
      </p:sp>
      <p:cxnSp>
        <p:nvCxnSpPr>
          <p:cNvPr id="32" name="Suora yhdysviiva 31">
            <a:extLst>
              <a:ext uri="{FF2B5EF4-FFF2-40B4-BE49-F238E27FC236}">
                <a16:creationId xmlns:a16="http://schemas.microsoft.com/office/drawing/2014/main" id="{FA1467CF-ACDC-DF68-F76D-09875594167B}"/>
              </a:ext>
            </a:extLst>
          </p:cNvPr>
          <p:cNvCxnSpPr>
            <a:cxnSpLocks/>
          </p:cNvCxnSpPr>
          <p:nvPr/>
        </p:nvCxnSpPr>
        <p:spPr>
          <a:xfrm>
            <a:off x="5965061" y="2828550"/>
            <a:ext cx="1930080" cy="0"/>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47759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B5E71"/>
        </a:solidFill>
        <a:effectLst/>
      </p:bgPr>
    </p:bg>
    <p:spTree>
      <p:nvGrpSpPr>
        <p:cNvPr id="1" name="">
          <a:extLst>
            <a:ext uri="{FF2B5EF4-FFF2-40B4-BE49-F238E27FC236}">
              <a16:creationId xmlns:a16="http://schemas.microsoft.com/office/drawing/2014/main" id="{CB96F83B-6313-B992-C86A-673983675CC2}"/>
            </a:ext>
          </a:extLst>
        </p:cNvPr>
        <p:cNvGrpSpPr/>
        <p:nvPr/>
      </p:nvGrpSpPr>
      <p:grpSpPr>
        <a:xfrm>
          <a:off x="0" y="0"/>
          <a:ext cx="0" cy="0"/>
          <a:chOff x="0" y="0"/>
          <a:chExt cx="0" cy="0"/>
        </a:xfrm>
      </p:grpSpPr>
      <p:sp>
        <p:nvSpPr>
          <p:cNvPr id="4" name="Tekstiruutu 3">
            <a:extLst>
              <a:ext uri="{FF2B5EF4-FFF2-40B4-BE49-F238E27FC236}">
                <a16:creationId xmlns:a16="http://schemas.microsoft.com/office/drawing/2014/main" id="{7AD6B52B-7B40-2534-D7C9-57D4C97F8E38}"/>
              </a:ext>
            </a:extLst>
          </p:cNvPr>
          <p:cNvSpPr txBox="1"/>
          <p:nvPr/>
        </p:nvSpPr>
        <p:spPr>
          <a:xfrm>
            <a:off x="184916" y="1932499"/>
            <a:ext cx="5486624" cy="2031325"/>
          </a:xfrm>
          <a:prstGeom prst="rect">
            <a:avLst/>
          </a:prstGeom>
          <a:noFill/>
        </p:spPr>
        <p:txBody>
          <a:bodyPr wrap="square" rtlCol="0">
            <a:spAutoFit/>
          </a:bodyPr>
          <a:lstStyle/>
          <a:p>
            <a:r>
              <a:rPr lang="fi-FI" sz="1800" dirty="0">
                <a:solidFill>
                  <a:schemeClr val="bg1">
                    <a:lumMod val="95000"/>
                  </a:schemeClr>
                </a:solidFill>
                <a:effectLst/>
                <a:latin typeface="Calibri" panose="020F0502020204030204" pitchFamily="34" charset="0"/>
              </a:rPr>
              <a:t>Koko maassa työttömien työnhakijoiden osuus työvoimasta oli maaliskuun lopussa 11,8 %, mikä on vähemmän kuin helmikuun lopussa (12 %), mutta enemmän kuin viime vuonna samaan aikaan (10,7 %). Työttömien työnhakijoiden määrä on hieman laskenut edelliskuusta, mutta noussut merkittävästi vuodentakaiseen tilanteeseen verrattuna.</a:t>
            </a:r>
            <a:endParaRPr lang="fi-FI" sz="1050" dirty="0">
              <a:solidFill>
                <a:schemeClr val="bg1">
                  <a:lumMod val="95000"/>
                </a:schemeClr>
              </a:solidFill>
              <a:latin typeface="Trebuchet MS" panose="020B0603020202020204" pitchFamily="34" charset="0"/>
            </a:endParaRPr>
          </a:p>
        </p:txBody>
      </p:sp>
      <p:pic>
        <p:nvPicPr>
          <p:cNvPr id="11" name="Kuva 10">
            <a:extLst>
              <a:ext uri="{FF2B5EF4-FFF2-40B4-BE49-F238E27FC236}">
                <a16:creationId xmlns:a16="http://schemas.microsoft.com/office/drawing/2014/main" id="{2D3343B1-9BEC-491C-C1D8-ED412FB83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7873" y="-78328"/>
            <a:ext cx="3834245" cy="5143500"/>
          </a:xfrm>
          <a:prstGeom prst="rect">
            <a:avLst/>
          </a:prstGeom>
          <a:effectLst>
            <a:outerShdw blurRad="50800" dist="38100" dir="2700000" algn="tl" rotWithShape="0">
              <a:prstClr val="black">
                <a:alpha val="40000"/>
              </a:prstClr>
            </a:outerShdw>
          </a:effectLst>
        </p:spPr>
      </p:pic>
      <p:grpSp>
        <p:nvGrpSpPr>
          <p:cNvPr id="17" name="Ryhmä 16">
            <a:extLst>
              <a:ext uri="{FF2B5EF4-FFF2-40B4-BE49-F238E27FC236}">
                <a16:creationId xmlns:a16="http://schemas.microsoft.com/office/drawing/2014/main" id="{F0A0A81F-FE54-89FC-6F78-EF241DA659B6}"/>
              </a:ext>
            </a:extLst>
          </p:cNvPr>
          <p:cNvGrpSpPr/>
          <p:nvPr/>
        </p:nvGrpSpPr>
        <p:grpSpPr>
          <a:xfrm>
            <a:off x="127304" y="116572"/>
            <a:ext cx="3187552" cy="1429158"/>
            <a:chOff x="-137054" y="108209"/>
            <a:chExt cx="3187552" cy="1429158"/>
          </a:xfrm>
        </p:grpSpPr>
        <p:sp>
          <p:nvSpPr>
            <p:cNvPr id="7" name="Tekstiruutu 6">
              <a:extLst>
                <a:ext uri="{FF2B5EF4-FFF2-40B4-BE49-F238E27FC236}">
                  <a16:creationId xmlns:a16="http://schemas.microsoft.com/office/drawing/2014/main" id="{108284D2-65A7-8E0B-9BB8-693F74DED170}"/>
                </a:ext>
              </a:extLst>
            </p:cNvPr>
            <p:cNvSpPr txBox="1"/>
            <p:nvPr/>
          </p:nvSpPr>
          <p:spPr>
            <a:xfrm>
              <a:off x="-79442" y="108209"/>
              <a:ext cx="3129940" cy="338554"/>
            </a:xfrm>
            <a:prstGeom prst="rect">
              <a:avLst/>
            </a:prstGeom>
            <a:noFill/>
          </p:spPr>
          <p:txBody>
            <a:bodyPr wrap="square">
              <a:spAutoFit/>
            </a:bodyPr>
            <a:lstStyle/>
            <a:p>
              <a:r>
                <a:rPr lang="fi-FI" sz="1600" dirty="0">
                  <a:solidFill>
                    <a:schemeClr val="bg1">
                      <a:lumMod val="95000"/>
                    </a:schemeClr>
                  </a:solidFill>
                  <a:effectLst/>
                  <a:latin typeface="Calibri" panose="020F0502020204030204" pitchFamily="34" charset="0"/>
                </a:rPr>
                <a:t>KOKO SUOMI MAALISKUU 2025 </a:t>
              </a:r>
              <a:endParaRPr lang="fi-FI" sz="1600" dirty="0"/>
            </a:p>
          </p:txBody>
        </p:sp>
        <p:pic>
          <p:nvPicPr>
            <p:cNvPr id="14" name="Kuva 13">
              <a:extLst>
                <a:ext uri="{FF2B5EF4-FFF2-40B4-BE49-F238E27FC236}">
                  <a16:creationId xmlns:a16="http://schemas.microsoft.com/office/drawing/2014/main" id="{8F070218-4DA1-F100-E93F-61A07B48EF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054" y="309322"/>
              <a:ext cx="3007670" cy="1228045"/>
            </a:xfrm>
            <a:prstGeom prst="rect">
              <a:avLst/>
            </a:prstGeom>
          </p:spPr>
        </p:pic>
      </p:grpSp>
    </p:spTree>
    <p:extLst>
      <p:ext uri="{BB962C8B-B14F-4D97-AF65-F5344CB8AC3E}">
        <p14:creationId xmlns:p14="http://schemas.microsoft.com/office/powerpoint/2010/main" val="2906235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B5E71"/>
        </a:solidFill>
        <a:effectLst/>
      </p:bgPr>
    </p:bg>
    <p:spTree>
      <p:nvGrpSpPr>
        <p:cNvPr id="1" name="">
          <a:extLst>
            <a:ext uri="{FF2B5EF4-FFF2-40B4-BE49-F238E27FC236}">
              <a16:creationId xmlns:a16="http://schemas.microsoft.com/office/drawing/2014/main" id="{CB96F83B-6313-B992-C86A-673983675CC2}"/>
            </a:ext>
          </a:extLst>
        </p:cNvPr>
        <p:cNvGrpSpPr/>
        <p:nvPr/>
      </p:nvGrpSpPr>
      <p:grpSpPr>
        <a:xfrm>
          <a:off x="0" y="0"/>
          <a:ext cx="0" cy="0"/>
          <a:chOff x="0" y="0"/>
          <a:chExt cx="0" cy="0"/>
        </a:xfrm>
      </p:grpSpPr>
      <p:sp>
        <p:nvSpPr>
          <p:cNvPr id="4" name="Tekstiruutu 3">
            <a:extLst>
              <a:ext uri="{FF2B5EF4-FFF2-40B4-BE49-F238E27FC236}">
                <a16:creationId xmlns:a16="http://schemas.microsoft.com/office/drawing/2014/main" id="{7AD6B52B-7B40-2534-D7C9-57D4C97F8E38}"/>
              </a:ext>
            </a:extLst>
          </p:cNvPr>
          <p:cNvSpPr txBox="1"/>
          <p:nvPr/>
        </p:nvSpPr>
        <p:spPr>
          <a:xfrm>
            <a:off x="167137" y="1971585"/>
            <a:ext cx="4874264" cy="1200329"/>
          </a:xfrm>
          <a:prstGeom prst="rect">
            <a:avLst/>
          </a:prstGeom>
          <a:noFill/>
        </p:spPr>
        <p:txBody>
          <a:bodyPr wrap="square" rtlCol="0">
            <a:spAutoFit/>
          </a:bodyPr>
          <a:lstStyle/>
          <a:p>
            <a:r>
              <a:rPr lang="fi-FI" sz="1800" dirty="0">
                <a:solidFill>
                  <a:schemeClr val="bg1">
                    <a:lumMod val="95000"/>
                  </a:schemeClr>
                </a:solidFill>
                <a:effectLst/>
                <a:latin typeface="Calibri" panose="020F0502020204030204" pitchFamily="34" charset="0"/>
              </a:rPr>
              <a:t>Koko Keski-Suomessa työttömien työnhakijoiden osuus koko työvoimasta oli 13,7 %, mikä on hieman vähemmän kuin kuukausi sitten (14,2 %), mutta enemmän kuin vuosi sitten (12,9 %).</a:t>
            </a:r>
            <a:endParaRPr lang="fi-FI" sz="1050" dirty="0">
              <a:solidFill>
                <a:schemeClr val="bg1">
                  <a:lumMod val="95000"/>
                </a:schemeClr>
              </a:solidFill>
              <a:latin typeface="Trebuchet MS" panose="020B0603020202020204" pitchFamily="34" charset="0"/>
            </a:endParaRPr>
          </a:p>
        </p:txBody>
      </p:sp>
      <p:grpSp>
        <p:nvGrpSpPr>
          <p:cNvPr id="17" name="Ryhmä 16">
            <a:extLst>
              <a:ext uri="{FF2B5EF4-FFF2-40B4-BE49-F238E27FC236}">
                <a16:creationId xmlns:a16="http://schemas.microsoft.com/office/drawing/2014/main" id="{F0A0A81F-FE54-89FC-6F78-EF241DA659B6}"/>
              </a:ext>
            </a:extLst>
          </p:cNvPr>
          <p:cNvGrpSpPr/>
          <p:nvPr/>
        </p:nvGrpSpPr>
        <p:grpSpPr>
          <a:xfrm>
            <a:off x="127304" y="116572"/>
            <a:ext cx="3597752" cy="1429158"/>
            <a:chOff x="-137054" y="108209"/>
            <a:chExt cx="3597752" cy="1429158"/>
          </a:xfrm>
        </p:grpSpPr>
        <p:sp>
          <p:nvSpPr>
            <p:cNvPr id="7" name="Tekstiruutu 6">
              <a:extLst>
                <a:ext uri="{FF2B5EF4-FFF2-40B4-BE49-F238E27FC236}">
                  <a16:creationId xmlns:a16="http://schemas.microsoft.com/office/drawing/2014/main" id="{108284D2-65A7-8E0B-9BB8-693F74DED170}"/>
                </a:ext>
              </a:extLst>
            </p:cNvPr>
            <p:cNvSpPr txBox="1"/>
            <p:nvPr/>
          </p:nvSpPr>
          <p:spPr>
            <a:xfrm>
              <a:off x="-79442" y="108209"/>
              <a:ext cx="3540140" cy="338554"/>
            </a:xfrm>
            <a:prstGeom prst="rect">
              <a:avLst/>
            </a:prstGeom>
            <a:noFill/>
          </p:spPr>
          <p:txBody>
            <a:bodyPr wrap="square">
              <a:spAutoFit/>
            </a:bodyPr>
            <a:lstStyle/>
            <a:p>
              <a:r>
                <a:rPr lang="fi-FI" sz="1600" dirty="0">
                  <a:solidFill>
                    <a:schemeClr val="bg1">
                      <a:lumMod val="95000"/>
                    </a:schemeClr>
                  </a:solidFill>
                  <a:effectLst/>
                  <a:latin typeface="Calibri" panose="020F0502020204030204" pitchFamily="34" charset="0"/>
                </a:rPr>
                <a:t>KOKO KESKI-SUOMI MAALISKUU 2025 </a:t>
              </a:r>
              <a:endParaRPr lang="fi-FI" sz="1600" dirty="0"/>
            </a:p>
          </p:txBody>
        </p:sp>
        <p:pic>
          <p:nvPicPr>
            <p:cNvPr id="14" name="Kuva 13">
              <a:extLst>
                <a:ext uri="{FF2B5EF4-FFF2-40B4-BE49-F238E27FC236}">
                  <a16:creationId xmlns:a16="http://schemas.microsoft.com/office/drawing/2014/main" id="{8F070218-4DA1-F100-E93F-61A07B48EF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054" y="309322"/>
              <a:ext cx="3007670" cy="1228045"/>
            </a:xfrm>
            <a:prstGeom prst="rect">
              <a:avLst/>
            </a:prstGeom>
          </p:spPr>
        </p:pic>
      </p:grpSp>
      <p:pic>
        <p:nvPicPr>
          <p:cNvPr id="6" name="Kuva 5">
            <a:extLst>
              <a:ext uri="{FF2B5EF4-FFF2-40B4-BE49-F238E27FC236}">
                <a16:creationId xmlns:a16="http://schemas.microsoft.com/office/drawing/2014/main" id="{C7F57B82-2710-DE8E-6D9C-77CDCC57D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49901"/>
            <a:ext cx="4457700" cy="51435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6979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B5E71"/>
        </a:solidFill>
        <a:effectLst/>
      </p:bgPr>
    </p:bg>
    <p:spTree>
      <p:nvGrpSpPr>
        <p:cNvPr id="1" name="">
          <a:extLst>
            <a:ext uri="{FF2B5EF4-FFF2-40B4-BE49-F238E27FC236}">
              <a16:creationId xmlns:a16="http://schemas.microsoft.com/office/drawing/2014/main" id="{CB96F83B-6313-B992-C86A-673983675CC2}"/>
            </a:ext>
          </a:extLst>
        </p:cNvPr>
        <p:cNvGrpSpPr/>
        <p:nvPr/>
      </p:nvGrpSpPr>
      <p:grpSpPr>
        <a:xfrm>
          <a:off x="0" y="0"/>
          <a:ext cx="0" cy="0"/>
          <a:chOff x="0" y="0"/>
          <a:chExt cx="0" cy="0"/>
        </a:xfrm>
      </p:grpSpPr>
      <p:sp>
        <p:nvSpPr>
          <p:cNvPr id="4" name="Tekstiruutu 3">
            <a:extLst>
              <a:ext uri="{FF2B5EF4-FFF2-40B4-BE49-F238E27FC236}">
                <a16:creationId xmlns:a16="http://schemas.microsoft.com/office/drawing/2014/main" id="{7AD6B52B-7B40-2534-D7C9-57D4C97F8E38}"/>
              </a:ext>
            </a:extLst>
          </p:cNvPr>
          <p:cNvSpPr txBox="1"/>
          <p:nvPr/>
        </p:nvSpPr>
        <p:spPr>
          <a:xfrm>
            <a:off x="127304" y="1545730"/>
            <a:ext cx="4819450" cy="2862322"/>
          </a:xfrm>
          <a:prstGeom prst="rect">
            <a:avLst/>
          </a:prstGeom>
          <a:noFill/>
        </p:spPr>
        <p:txBody>
          <a:bodyPr wrap="square" rtlCol="0">
            <a:spAutoFit/>
          </a:bodyPr>
          <a:lstStyle/>
          <a:p>
            <a:r>
              <a:rPr lang="fi-FI" sz="1800" dirty="0">
                <a:solidFill>
                  <a:schemeClr val="bg1">
                    <a:lumMod val="95000"/>
                  </a:schemeClr>
                </a:solidFill>
                <a:effectLst/>
                <a:latin typeface="Calibri" panose="020F0502020204030204" pitchFamily="34" charset="0"/>
              </a:rPr>
              <a:t>Pohjoisen Keski-Suomen työllisyysalueella työttömien työnhakijoiden osuus koko työvoimasta oli maaliskuun lopussa 13,5 %, mikä on piirun vähemmän kuin koko Keski-Suomessa, mutta huomattavasti enemmän kuin koko maassa. Kuukausi sitten työttömien työnhakijoiden osuus oli työllisyysalueen kunnissa keskimäärin 13,4 %</a:t>
            </a:r>
            <a:r>
              <a:rPr lang="fi-FI" sz="1400" dirty="0">
                <a:solidFill>
                  <a:schemeClr val="bg1">
                    <a:lumMod val="95000"/>
                  </a:schemeClr>
                </a:solidFill>
                <a:effectLst/>
                <a:latin typeface="Calibri" panose="020F0502020204030204" pitchFamily="34" charset="0"/>
              </a:rPr>
              <a:t>*</a:t>
            </a:r>
            <a:r>
              <a:rPr lang="fi-FI" sz="1800" dirty="0">
                <a:solidFill>
                  <a:schemeClr val="bg1">
                    <a:lumMod val="95000"/>
                  </a:schemeClr>
                </a:solidFill>
                <a:effectLst/>
                <a:latin typeface="Calibri" panose="020F0502020204030204" pitchFamily="34" charset="0"/>
              </a:rPr>
              <a:t> kuntien työvoimasta. Vuodentakainen tilanne työllisyysalueen kunnissa oli keskimäärin 11,7 %</a:t>
            </a:r>
            <a:r>
              <a:rPr lang="fi-FI" sz="1200" dirty="0">
                <a:solidFill>
                  <a:schemeClr val="bg1">
                    <a:lumMod val="95000"/>
                  </a:schemeClr>
                </a:solidFill>
                <a:effectLst/>
                <a:latin typeface="Calibri" panose="020F0502020204030204" pitchFamily="34" charset="0"/>
              </a:rPr>
              <a:t>*</a:t>
            </a:r>
            <a:r>
              <a:rPr lang="fi-FI" sz="1800" dirty="0">
                <a:solidFill>
                  <a:schemeClr val="bg1">
                    <a:lumMod val="95000"/>
                  </a:schemeClr>
                </a:solidFill>
                <a:effectLst/>
                <a:latin typeface="Calibri" panose="020F0502020204030204" pitchFamily="34" charset="0"/>
              </a:rPr>
              <a:t> kuntien työvoimasta. </a:t>
            </a:r>
            <a:endParaRPr lang="fi-FI" sz="1050" dirty="0">
              <a:solidFill>
                <a:schemeClr val="bg1">
                  <a:lumMod val="95000"/>
                </a:schemeClr>
              </a:solidFill>
              <a:latin typeface="Trebuchet MS" panose="020B0603020202020204" pitchFamily="34" charset="0"/>
            </a:endParaRPr>
          </a:p>
        </p:txBody>
      </p:sp>
      <p:grpSp>
        <p:nvGrpSpPr>
          <p:cNvPr id="17" name="Ryhmä 16">
            <a:extLst>
              <a:ext uri="{FF2B5EF4-FFF2-40B4-BE49-F238E27FC236}">
                <a16:creationId xmlns:a16="http://schemas.microsoft.com/office/drawing/2014/main" id="{F0A0A81F-FE54-89FC-6F78-EF241DA659B6}"/>
              </a:ext>
            </a:extLst>
          </p:cNvPr>
          <p:cNvGrpSpPr/>
          <p:nvPr/>
        </p:nvGrpSpPr>
        <p:grpSpPr>
          <a:xfrm>
            <a:off x="127304" y="116572"/>
            <a:ext cx="5996178" cy="1429158"/>
            <a:chOff x="-137054" y="108209"/>
            <a:chExt cx="5996178" cy="1429158"/>
          </a:xfrm>
        </p:grpSpPr>
        <p:sp>
          <p:nvSpPr>
            <p:cNvPr id="7" name="Tekstiruutu 6">
              <a:extLst>
                <a:ext uri="{FF2B5EF4-FFF2-40B4-BE49-F238E27FC236}">
                  <a16:creationId xmlns:a16="http://schemas.microsoft.com/office/drawing/2014/main" id="{108284D2-65A7-8E0B-9BB8-693F74DED170}"/>
                </a:ext>
              </a:extLst>
            </p:cNvPr>
            <p:cNvSpPr txBox="1"/>
            <p:nvPr/>
          </p:nvSpPr>
          <p:spPr>
            <a:xfrm>
              <a:off x="-79442" y="108209"/>
              <a:ext cx="5938566" cy="338554"/>
            </a:xfrm>
            <a:prstGeom prst="rect">
              <a:avLst/>
            </a:prstGeom>
            <a:noFill/>
          </p:spPr>
          <p:txBody>
            <a:bodyPr wrap="square">
              <a:spAutoFit/>
            </a:bodyPr>
            <a:lstStyle/>
            <a:p>
              <a:r>
                <a:rPr lang="fi-FI" sz="1600" dirty="0">
                  <a:solidFill>
                    <a:schemeClr val="bg1">
                      <a:lumMod val="95000"/>
                    </a:schemeClr>
                  </a:solidFill>
                  <a:effectLst/>
                  <a:latin typeface="Calibri" panose="020F0502020204030204" pitchFamily="34" charset="0"/>
                </a:rPr>
                <a:t>POHJOISEN KESKI-SUOMEN TYÖLLISYYSALUEELLA MAALISKUU 2025 </a:t>
              </a:r>
              <a:endParaRPr lang="fi-FI" sz="1600" dirty="0"/>
            </a:p>
          </p:txBody>
        </p:sp>
        <p:pic>
          <p:nvPicPr>
            <p:cNvPr id="14" name="Kuva 13">
              <a:extLst>
                <a:ext uri="{FF2B5EF4-FFF2-40B4-BE49-F238E27FC236}">
                  <a16:creationId xmlns:a16="http://schemas.microsoft.com/office/drawing/2014/main" id="{8F070218-4DA1-F100-E93F-61A07B48EF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054" y="309322"/>
              <a:ext cx="3007670" cy="1228045"/>
            </a:xfrm>
            <a:prstGeom prst="rect">
              <a:avLst/>
            </a:prstGeom>
          </p:spPr>
        </p:pic>
      </p:grpSp>
      <p:sp>
        <p:nvSpPr>
          <p:cNvPr id="3" name="Tekstiruutu 2">
            <a:extLst>
              <a:ext uri="{FF2B5EF4-FFF2-40B4-BE49-F238E27FC236}">
                <a16:creationId xmlns:a16="http://schemas.microsoft.com/office/drawing/2014/main" id="{535D6C96-84B2-9B8A-64FF-61EB6D1498E2}"/>
              </a:ext>
            </a:extLst>
          </p:cNvPr>
          <p:cNvSpPr txBox="1"/>
          <p:nvPr/>
        </p:nvSpPr>
        <p:spPr>
          <a:xfrm>
            <a:off x="127304" y="4681675"/>
            <a:ext cx="3837594" cy="338554"/>
          </a:xfrm>
          <a:prstGeom prst="rect">
            <a:avLst/>
          </a:prstGeom>
          <a:noFill/>
        </p:spPr>
        <p:txBody>
          <a:bodyPr wrap="square">
            <a:spAutoFit/>
          </a:bodyPr>
          <a:lstStyle/>
          <a:p>
            <a:r>
              <a:rPr lang="fi-FI" sz="800" dirty="0">
                <a:solidFill>
                  <a:schemeClr val="bg1">
                    <a:lumMod val="95000"/>
                  </a:schemeClr>
                </a:solidFill>
                <a:effectLst/>
                <a:latin typeface="Calibri" panose="020F0502020204030204" pitchFamily="34" charset="0"/>
              </a:rPr>
              <a:t>* Kuntien työttömien työnhakijoiden %-osuuksien keskiarvo. </a:t>
            </a:r>
            <a:br>
              <a:rPr lang="fi-FI" sz="800" dirty="0">
                <a:solidFill>
                  <a:schemeClr val="bg1">
                    <a:lumMod val="95000"/>
                  </a:schemeClr>
                </a:solidFill>
                <a:effectLst/>
                <a:latin typeface="Calibri" panose="020F0502020204030204" pitchFamily="34" charset="0"/>
              </a:rPr>
            </a:br>
            <a:r>
              <a:rPr lang="fi-FI" sz="800" dirty="0">
                <a:solidFill>
                  <a:schemeClr val="bg1">
                    <a:lumMod val="95000"/>
                  </a:schemeClr>
                </a:solidFill>
                <a:effectLst/>
                <a:latin typeface="Calibri" panose="020F0502020204030204" pitchFamily="34" charset="0"/>
              </a:rPr>
              <a:t>Koko työvoimasta laskettu prosenttiosuus voi olla hieman enemmän tai vähemmän.</a:t>
            </a:r>
            <a:endParaRPr lang="fi-FI" sz="800" dirty="0"/>
          </a:p>
        </p:txBody>
      </p:sp>
      <p:pic>
        <p:nvPicPr>
          <p:cNvPr id="10" name="Kuva 9" descr="Kuva, joka sisältää kohteen kartta, teksti, atlas&#10;&#10;Kuvaus luotu automaattisesti">
            <a:extLst>
              <a:ext uri="{FF2B5EF4-FFF2-40B4-BE49-F238E27FC236}">
                <a16:creationId xmlns:a16="http://schemas.microsoft.com/office/drawing/2014/main" id="{AE6C820E-62A6-CF93-A469-B512D5E7AA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8871" y="116572"/>
            <a:ext cx="4472865" cy="5143500"/>
          </a:xfrm>
          <a:prstGeom prst="rect">
            <a:avLst/>
          </a:prstGeom>
        </p:spPr>
      </p:pic>
    </p:spTree>
    <p:extLst>
      <p:ext uri="{BB962C8B-B14F-4D97-AF65-F5344CB8AC3E}">
        <p14:creationId xmlns:p14="http://schemas.microsoft.com/office/powerpoint/2010/main" val="27420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D4894-707A-980C-5D15-C9C7AD2270B0}"/>
            </a:ext>
          </a:extLst>
        </p:cNvPr>
        <p:cNvGrpSpPr/>
        <p:nvPr/>
      </p:nvGrpSpPr>
      <p:grpSpPr>
        <a:xfrm>
          <a:off x="0" y="0"/>
          <a:ext cx="0" cy="0"/>
          <a:chOff x="0" y="0"/>
          <a:chExt cx="0" cy="0"/>
        </a:xfrm>
      </p:grpSpPr>
      <p:pic>
        <p:nvPicPr>
          <p:cNvPr id="21" name="Kuva 20">
            <a:extLst>
              <a:ext uri="{FF2B5EF4-FFF2-40B4-BE49-F238E27FC236}">
                <a16:creationId xmlns:a16="http://schemas.microsoft.com/office/drawing/2014/main" id="{94BF22D1-4EEA-17D1-FE19-558375E4B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17" y="0"/>
            <a:ext cx="8905165" cy="5143500"/>
          </a:xfrm>
          <a:prstGeom prst="rect">
            <a:avLst/>
          </a:prstGeom>
        </p:spPr>
      </p:pic>
      <p:pic>
        <p:nvPicPr>
          <p:cNvPr id="16" name="Kuva 15">
            <a:extLst>
              <a:ext uri="{FF2B5EF4-FFF2-40B4-BE49-F238E27FC236}">
                <a16:creationId xmlns:a16="http://schemas.microsoft.com/office/drawing/2014/main" id="{DA2DBA85-28B4-04C5-A9CC-84D1EB693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54250"/>
            <a:ext cx="9144000" cy="189249"/>
          </a:xfrm>
          <a:prstGeom prst="rect">
            <a:avLst/>
          </a:prstGeom>
        </p:spPr>
      </p:pic>
    </p:spTree>
    <p:extLst>
      <p:ext uri="{BB962C8B-B14F-4D97-AF65-F5344CB8AC3E}">
        <p14:creationId xmlns:p14="http://schemas.microsoft.com/office/powerpoint/2010/main" val="438216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8CC28-FD8D-153F-C66C-5778B1EFAF5F}"/>
            </a:ext>
          </a:extLst>
        </p:cNvPr>
        <p:cNvGrpSpPr/>
        <p:nvPr/>
      </p:nvGrpSpPr>
      <p:grpSpPr>
        <a:xfrm>
          <a:off x="0" y="0"/>
          <a:ext cx="0" cy="0"/>
          <a:chOff x="0" y="0"/>
          <a:chExt cx="0" cy="0"/>
        </a:xfrm>
      </p:grpSpPr>
      <p:pic>
        <p:nvPicPr>
          <p:cNvPr id="2" name="Kuva 1">
            <a:extLst>
              <a:ext uri="{FF2B5EF4-FFF2-40B4-BE49-F238E27FC236}">
                <a16:creationId xmlns:a16="http://schemas.microsoft.com/office/drawing/2014/main" id="{9DC5C262-80AC-E67A-E8D6-AC6224D50FAF}"/>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r="11020"/>
          <a:stretch/>
        </p:blipFill>
        <p:spPr>
          <a:xfrm>
            <a:off x="-1" y="0"/>
            <a:ext cx="9144001" cy="5131482"/>
          </a:xfrm>
          <a:prstGeom prst="rect">
            <a:avLst/>
          </a:prstGeom>
        </p:spPr>
      </p:pic>
      <p:pic>
        <p:nvPicPr>
          <p:cNvPr id="9" name="Kuva 8">
            <a:extLst>
              <a:ext uri="{FF2B5EF4-FFF2-40B4-BE49-F238E27FC236}">
                <a16:creationId xmlns:a16="http://schemas.microsoft.com/office/drawing/2014/main" id="{3D90DBE3-12A9-1DAA-FC2E-1AD13C2B5347}"/>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1" y="0"/>
            <a:ext cx="8665031" cy="5131482"/>
          </a:xfrm>
          <a:prstGeom prst="rect">
            <a:avLst/>
          </a:prstGeom>
        </p:spPr>
      </p:pic>
      <p:pic>
        <p:nvPicPr>
          <p:cNvPr id="8" name="Kuva 7">
            <a:extLst>
              <a:ext uri="{FF2B5EF4-FFF2-40B4-BE49-F238E27FC236}">
                <a16:creationId xmlns:a16="http://schemas.microsoft.com/office/drawing/2014/main" id="{D06D7733-5E08-49A1-F3F7-0F37B3C8616F}"/>
              </a:ext>
            </a:extLst>
          </p:cNvPr>
          <p:cNvPicPr>
            <a:picLocks noChangeAspect="1"/>
          </p:cNvPicPr>
          <p:nvPr/>
        </p:nvPicPr>
        <p:blipFill>
          <a:blip r:embed="rId6"/>
          <a:stretch>
            <a:fillRect/>
          </a:stretch>
        </p:blipFill>
        <p:spPr>
          <a:xfrm>
            <a:off x="142655" y="462888"/>
            <a:ext cx="5502075" cy="4558666"/>
          </a:xfrm>
          <a:prstGeom prst="rect">
            <a:avLst/>
          </a:prstGeom>
        </p:spPr>
      </p:pic>
      <p:sp>
        <p:nvSpPr>
          <p:cNvPr id="18" name="Tekstiruutu 17">
            <a:extLst>
              <a:ext uri="{FF2B5EF4-FFF2-40B4-BE49-F238E27FC236}">
                <a16:creationId xmlns:a16="http://schemas.microsoft.com/office/drawing/2014/main" id="{38158932-BF7D-F5CC-CB64-AB041E2695CE}"/>
              </a:ext>
            </a:extLst>
          </p:cNvPr>
          <p:cNvSpPr txBox="1"/>
          <p:nvPr/>
        </p:nvSpPr>
        <p:spPr>
          <a:xfrm>
            <a:off x="175263" y="121946"/>
            <a:ext cx="8602978" cy="415498"/>
          </a:xfrm>
          <a:prstGeom prst="rect">
            <a:avLst/>
          </a:prstGeom>
          <a:noFill/>
        </p:spPr>
        <p:txBody>
          <a:bodyPr wrap="square" rtlCol="0">
            <a:spAutoFit/>
          </a:bodyPr>
          <a:lstStyle/>
          <a:p>
            <a:r>
              <a:rPr lang="fi-FI" sz="2100" b="1" dirty="0">
                <a:latin typeface="Trebuchet MS" panose="020B0603020202020204" pitchFamily="34" charset="0"/>
              </a:rPr>
              <a:t>Työttömien työnhakijoiden osuus työvoimasta kunnittain</a:t>
            </a:r>
          </a:p>
        </p:txBody>
      </p:sp>
      <p:pic>
        <p:nvPicPr>
          <p:cNvPr id="20" name="Kuva 19">
            <a:extLst>
              <a:ext uri="{FF2B5EF4-FFF2-40B4-BE49-F238E27FC236}">
                <a16:creationId xmlns:a16="http://schemas.microsoft.com/office/drawing/2014/main" id="{8E25A279-CB86-54A6-BD58-601BF7EE1C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73885" y="145784"/>
            <a:ext cx="1276613" cy="882071"/>
          </a:xfrm>
          <a:prstGeom prst="rect">
            <a:avLst/>
          </a:prstGeom>
        </p:spPr>
      </p:pic>
      <p:sp>
        <p:nvSpPr>
          <p:cNvPr id="3" name="Tekstiruutu 2">
            <a:extLst>
              <a:ext uri="{FF2B5EF4-FFF2-40B4-BE49-F238E27FC236}">
                <a16:creationId xmlns:a16="http://schemas.microsoft.com/office/drawing/2014/main" id="{BB6C9E5B-90A5-A41A-1CFF-A142FAB18C13}"/>
              </a:ext>
            </a:extLst>
          </p:cNvPr>
          <p:cNvSpPr txBox="1"/>
          <p:nvPr/>
        </p:nvSpPr>
        <p:spPr>
          <a:xfrm>
            <a:off x="6670569" y="4684429"/>
            <a:ext cx="1957249" cy="338554"/>
          </a:xfrm>
          <a:prstGeom prst="rect">
            <a:avLst/>
          </a:prstGeom>
          <a:noFill/>
        </p:spPr>
        <p:txBody>
          <a:bodyPr wrap="square" rtlCol="0">
            <a:spAutoFit/>
          </a:bodyPr>
          <a:lstStyle/>
          <a:p>
            <a:r>
              <a:rPr lang="fi-FI" sz="800" dirty="0">
                <a:latin typeface="Calibri" panose="020F0502020204030204" pitchFamily="34" charset="0"/>
                <a:ea typeface="Calibri" panose="020F0502020204030204" pitchFamily="34" charset="0"/>
                <a:cs typeface="Calibri" panose="020F0502020204030204" pitchFamily="34" charset="0"/>
              </a:rPr>
              <a:t>Lähde: KEHA keskuksen Työllisyyskatsaus maaliskuu 2025 tyollisyyskatsaus.fi</a:t>
            </a:r>
          </a:p>
        </p:txBody>
      </p:sp>
      <p:sp>
        <p:nvSpPr>
          <p:cNvPr id="19" name="Tekstiruutu 18">
            <a:extLst>
              <a:ext uri="{FF2B5EF4-FFF2-40B4-BE49-F238E27FC236}">
                <a16:creationId xmlns:a16="http://schemas.microsoft.com/office/drawing/2014/main" id="{2CB551F7-63EF-9050-50E6-462E64E1F300}"/>
              </a:ext>
            </a:extLst>
          </p:cNvPr>
          <p:cNvSpPr txBox="1"/>
          <p:nvPr/>
        </p:nvSpPr>
        <p:spPr>
          <a:xfrm>
            <a:off x="6123700" y="448070"/>
            <a:ext cx="1362938" cy="307777"/>
          </a:xfrm>
          <a:prstGeom prst="rect">
            <a:avLst/>
          </a:prstGeom>
          <a:noFill/>
        </p:spPr>
        <p:txBody>
          <a:bodyPr wrap="square" rtlCol="0">
            <a:spAutoFit/>
          </a:bodyPr>
          <a:lstStyle/>
          <a:p>
            <a:r>
              <a:rPr lang="fi-FI" sz="1400" dirty="0">
                <a:latin typeface="Calibri" panose="020F0502020204030204" pitchFamily="34" charset="0"/>
                <a:ea typeface="Calibri" panose="020F0502020204030204" pitchFamily="34" charset="0"/>
                <a:cs typeface="Calibri" panose="020F0502020204030204" pitchFamily="34" charset="0"/>
              </a:rPr>
              <a:t>Maaliskuu 2025</a:t>
            </a:r>
          </a:p>
        </p:txBody>
      </p:sp>
    </p:spTree>
    <p:extLst>
      <p:ext uri="{BB962C8B-B14F-4D97-AF65-F5344CB8AC3E}">
        <p14:creationId xmlns:p14="http://schemas.microsoft.com/office/powerpoint/2010/main" val="1572305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6F83B-6313-B992-C86A-673983675CC2}"/>
            </a:ext>
          </a:extLst>
        </p:cNvPr>
        <p:cNvGrpSpPr/>
        <p:nvPr/>
      </p:nvGrpSpPr>
      <p:grpSpPr>
        <a:xfrm>
          <a:off x="0" y="0"/>
          <a:ext cx="0" cy="0"/>
          <a:chOff x="0" y="0"/>
          <a:chExt cx="0" cy="0"/>
        </a:xfrm>
      </p:grpSpPr>
      <p:sp>
        <p:nvSpPr>
          <p:cNvPr id="4" name="Tekstiruutu 3">
            <a:extLst>
              <a:ext uri="{FF2B5EF4-FFF2-40B4-BE49-F238E27FC236}">
                <a16:creationId xmlns:a16="http://schemas.microsoft.com/office/drawing/2014/main" id="{775B9E4C-5594-CB34-F449-44689BCF45B5}"/>
              </a:ext>
            </a:extLst>
          </p:cNvPr>
          <p:cNvSpPr txBox="1"/>
          <p:nvPr/>
        </p:nvSpPr>
        <p:spPr>
          <a:xfrm>
            <a:off x="571382" y="4811214"/>
            <a:ext cx="2846376" cy="338554"/>
          </a:xfrm>
          <a:prstGeom prst="rect">
            <a:avLst/>
          </a:prstGeom>
          <a:noFill/>
        </p:spPr>
        <p:txBody>
          <a:bodyPr wrap="square" rtlCol="0">
            <a:spAutoFit/>
          </a:bodyPr>
          <a:lstStyle/>
          <a:p>
            <a:r>
              <a:rPr lang="fi-FI"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Lähde: KEHA-keskus Työllisyyskatsaus maaliskuu 2025 tyollisyyskatsaus.fi, Mylly-tietoalusta (haettu 24.4.2025)</a:t>
            </a:r>
          </a:p>
        </p:txBody>
      </p:sp>
      <p:pic>
        <p:nvPicPr>
          <p:cNvPr id="16" name="Kuva 15" descr="Kuva, joka sisältää kohteen teksti, kuvakaappaus, Fontti, numero&#10;&#10;Kuvaus luotu automaattisesti">
            <a:extLst>
              <a:ext uri="{FF2B5EF4-FFF2-40B4-BE49-F238E27FC236}">
                <a16:creationId xmlns:a16="http://schemas.microsoft.com/office/drawing/2014/main" id="{AB35FF59-6035-5484-292D-E4CE3D996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93" y="620237"/>
            <a:ext cx="5408973" cy="4197246"/>
          </a:xfrm>
          <a:prstGeom prst="rect">
            <a:avLst/>
          </a:prstGeom>
        </p:spPr>
      </p:pic>
      <p:pic>
        <p:nvPicPr>
          <p:cNvPr id="18" name="Kuva 17" descr="Kuva, joka sisältää kohteen teksti, kuvakaappaus, ympyrä, Fontti&#10;&#10;Kuvaus luotu automaattisesti">
            <a:extLst>
              <a:ext uri="{FF2B5EF4-FFF2-40B4-BE49-F238E27FC236}">
                <a16:creationId xmlns:a16="http://schemas.microsoft.com/office/drawing/2014/main" id="{1BCAF3F2-61E3-E74C-7C74-E770CB2DB7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7532" y="509665"/>
            <a:ext cx="3647394" cy="3224759"/>
          </a:xfrm>
          <a:prstGeom prst="rect">
            <a:avLst/>
          </a:prstGeom>
        </p:spPr>
      </p:pic>
      <p:pic>
        <p:nvPicPr>
          <p:cNvPr id="15" name="Kuva 14" descr="Kuva, joka sisältää kohteen Grafiikka, muotoilu&#10;&#10;Kuvaus luotu automaattisesti">
            <a:extLst>
              <a:ext uri="{FF2B5EF4-FFF2-40B4-BE49-F238E27FC236}">
                <a16:creationId xmlns:a16="http://schemas.microsoft.com/office/drawing/2014/main" id="{E70339E3-4437-F39D-12CC-4E2450E9C82C}"/>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005517" y="3320321"/>
            <a:ext cx="5138482" cy="1823178"/>
          </a:xfrm>
          <a:prstGeom prst="rect">
            <a:avLst/>
          </a:prstGeom>
        </p:spPr>
      </p:pic>
    </p:spTree>
    <p:extLst>
      <p:ext uri="{BB962C8B-B14F-4D97-AF65-F5344CB8AC3E}">
        <p14:creationId xmlns:p14="http://schemas.microsoft.com/office/powerpoint/2010/main" val="1245129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181BA-537C-3B65-C6CA-6D9D385911EA}"/>
            </a:ext>
          </a:extLst>
        </p:cNvPr>
        <p:cNvGrpSpPr/>
        <p:nvPr/>
      </p:nvGrpSpPr>
      <p:grpSpPr>
        <a:xfrm>
          <a:off x="0" y="0"/>
          <a:ext cx="0" cy="0"/>
          <a:chOff x="0" y="0"/>
          <a:chExt cx="0" cy="0"/>
        </a:xfrm>
      </p:grpSpPr>
      <p:pic>
        <p:nvPicPr>
          <p:cNvPr id="14" name="Kuva 13" descr="Kuva, joka sisältää kohteen musta, vuori, maisema&#10;&#10;Kuvaus luotu automaattisesti">
            <a:extLst>
              <a:ext uri="{FF2B5EF4-FFF2-40B4-BE49-F238E27FC236}">
                <a16:creationId xmlns:a16="http://schemas.microsoft.com/office/drawing/2014/main" id="{23306AF0-2FDA-A86D-4B59-5EB365B3D42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Tekstiruutu 11">
            <a:extLst>
              <a:ext uri="{FF2B5EF4-FFF2-40B4-BE49-F238E27FC236}">
                <a16:creationId xmlns:a16="http://schemas.microsoft.com/office/drawing/2014/main" id="{04A68675-6949-099D-A778-6ADE21C0B342}"/>
              </a:ext>
            </a:extLst>
          </p:cNvPr>
          <p:cNvSpPr txBox="1"/>
          <p:nvPr/>
        </p:nvSpPr>
        <p:spPr>
          <a:xfrm>
            <a:off x="147541" y="108929"/>
            <a:ext cx="5603152" cy="523220"/>
          </a:xfrm>
          <a:prstGeom prst="rect">
            <a:avLst/>
          </a:prstGeom>
          <a:noFill/>
          <a:effectLst/>
        </p:spPr>
        <p:txBody>
          <a:bodyPr wrap="square" rtlCol="0">
            <a:spAutoFit/>
          </a:bodyPr>
          <a:lstStyle/>
          <a:p>
            <a:r>
              <a:rPr lang="fi-FI" sz="1400" b="1" dirty="0">
                <a:solidFill>
                  <a:schemeClr val="bg1"/>
                </a:solidFill>
                <a:latin typeface="Calibri" panose="020F0502020204030204" pitchFamily="34" charset="0"/>
                <a:ea typeface="Calibri" panose="020F0502020204030204" pitchFamily="34" charset="0"/>
                <a:cs typeface="Calibri" panose="020F0502020204030204" pitchFamily="34" charset="0"/>
              </a:rPr>
              <a:t>Työttömät työnhakijat ja avoimet työpaikat</a:t>
            </a:r>
          </a:p>
          <a:p>
            <a:r>
              <a:rPr lang="fi-FI" sz="1400" b="1" dirty="0">
                <a:solidFill>
                  <a:schemeClr val="bg1"/>
                </a:solidFill>
                <a:latin typeface="Calibri" panose="020F0502020204030204" pitchFamily="34" charset="0"/>
                <a:ea typeface="Calibri" panose="020F0502020204030204" pitchFamily="34" charset="0"/>
                <a:cs typeface="Calibri" panose="020F0502020204030204" pitchFamily="34" charset="0"/>
              </a:rPr>
              <a:t>maaliskuussa 2025 ja maaliskuussa 2024</a:t>
            </a:r>
          </a:p>
        </p:txBody>
      </p:sp>
      <p:pic>
        <p:nvPicPr>
          <p:cNvPr id="8" name="Kuva 7" descr="Kuva, joka sisältää kohteen teksti, kuvakaappaus, Fontti, numero&#10;&#10;Kuvaus luotu automaattisesti">
            <a:extLst>
              <a:ext uri="{FF2B5EF4-FFF2-40B4-BE49-F238E27FC236}">
                <a16:creationId xmlns:a16="http://schemas.microsoft.com/office/drawing/2014/main" id="{458E2F01-CAC9-C5E9-D4F3-428E82AA7F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688" y="982155"/>
            <a:ext cx="5659912" cy="3947584"/>
          </a:xfrm>
          <a:prstGeom prst="rect">
            <a:avLst/>
          </a:prstGeom>
        </p:spPr>
      </p:pic>
      <p:sp>
        <p:nvSpPr>
          <p:cNvPr id="2" name="Suorakulmio: Pyöristetyt kulmat 1">
            <a:extLst>
              <a:ext uri="{FF2B5EF4-FFF2-40B4-BE49-F238E27FC236}">
                <a16:creationId xmlns:a16="http://schemas.microsoft.com/office/drawing/2014/main" id="{28B64B6F-B8EA-9184-FBDB-B35CD4C680CF}"/>
              </a:ext>
            </a:extLst>
          </p:cNvPr>
          <p:cNvSpPr/>
          <p:nvPr/>
        </p:nvSpPr>
        <p:spPr>
          <a:xfrm>
            <a:off x="6034381" y="504405"/>
            <a:ext cx="2825931" cy="2735940"/>
          </a:xfrm>
          <a:prstGeom prst="roundRect">
            <a:avLst/>
          </a:prstGeom>
          <a:solidFill>
            <a:srgbClr val="4B5E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DC2BDE00-2EC1-711A-1847-8D28E9ED293C}"/>
              </a:ext>
            </a:extLst>
          </p:cNvPr>
          <p:cNvSpPr txBox="1"/>
          <p:nvPr/>
        </p:nvSpPr>
        <p:spPr>
          <a:xfrm>
            <a:off x="6136598" y="641268"/>
            <a:ext cx="2874364" cy="2462213"/>
          </a:xfrm>
          <a:prstGeom prst="rect">
            <a:avLst/>
          </a:prstGeom>
          <a:noFill/>
        </p:spPr>
        <p:txBody>
          <a:bodyPr wrap="square">
            <a:spAutoFit/>
          </a:bodyPr>
          <a:lstStyle/>
          <a:p>
            <a:pPr marL="0" marR="0">
              <a:spcBef>
                <a:spcPts val="0"/>
              </a:spcBef>
              <a:spcAft>
                <a:spcPts val="0"/>
              </a:spcAft>
            </a:pPr>
            <a:r>
              <a:rPr lang="fi-FI" sz="1100" dirty="0">
                <a:solidFill>
                  <a:schemeClr val="bg1">
                    <a:lumMod val="95000"/>
                  </a:schemeClr>
                </a:solidFill>
                <a:effectLst/>
                <a:latin typeface="Calibri" panose="020F0502020204030204" pitchFamily="34" charset="0"/>
                <a:ea typeface="Calibri" panose="020F0502020204030204" pitchFamily="34" charset="0"/>
                <a:cs typeface="Calibri" panose="020F0502020204030204" pitchFamily="34" charset="0"/>
              </a:rPr>
              <a:t> Avoimia työpaikkoja oli koko maassa, koko Keski-Suomessa ja Pohjoisen Keski-Suomen työllisyysalueella vähemmän kuin kuukausi sitten. </a:t>
            </a:r>
          </a:p>
          <a:p>
            <a:pPr marL="0" marR="0">
              <a:spcBef>
                <a:spcPts val="0"/>
              </a:spcBef>
              <a:spcAft>
                <a:spcPts val="0"/>
              </a:spcAft>
            </a:pPr>
            <a:endParaRPr lang="fi-FI" sz="1100" dirty="0">
              <a:solidFill>
                <a:schemeClr val="bg1">
                  <a:lumMod val="9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fi-FI" sz="1100" dirty="0">
                <a:solidFill>
                  <a:schemeClr val="bg1">
                    <a:lumMod val="95000"/>
                  </a:schemeClr>
                </a:solidFill>
                <a:effectLst/>
                <a:latin typeface="Calibri" panose="020F0502020204030204" pitchFamily="34" charset="0"/>
                <a:ea typeface="Calibri" panose="020F0502020204030204" pitchFamily="34" charset="0"/>
                <a:cs typeface="Calibri" panose="020F0502020204030204" pitchFamily="34" charset="0"/>
              </a:rPr>
              <a:t>Koko Suomessa sekä koko Keski-Suomessa avoimia työpaikkoja oli myös vähemmän kuin vuosi sitten, mutta pohjoisen Keski-Suomen työllisyysalueella avoimia työpaikkoja oli hieman enemmän kuin maaliskuun lopussa 2024. </a:t>
            </a:r>
          </a:p>
          <a:p>
            <a:pPr marL="0" marR="0">
              <a:spcBef>
                <a:spcPts val="0"/>
              </a:spcBef>
              <a:spcAft>
                <a:spcPts val="0"/>
              </a:spcAft>
            </a:pPr>
            <a:endParaRPr lang="fi-FI" sz="1100" dirty="0">
              <a:solidFill>
                <a:schemeClr val="bg1">
                  <a:lumMod val="9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fi-FI" sz="1100" dirty="0">
                <a:solidFill>
                  <a:schemeClr val="bg1">
                    <a:lumMod val="95000"/>
                  </a:schemeClr>
                </a:solidFill>
                <a:effectLst/>
                <a:latin typeface="Calibri" panose="020F0502020204030204" pitchFamily="34" charset="0"/>
                <a:ea typeface="Calibri" panose="020F0502020204030204" pitchFamily="34" charset="0"/>
                <a:cs typeface="Calibri" panose="020F0502020204030204" pitchFamily="34" charset="0"/>
              </a:rPr>
              <a:t>Kuntakohtaisia eroja esiintyy luonnollisesti kaikkialla Suomessa.</a:t>
            </a:r>
          </a:p>
        </p:txBody>
      </p:sp>
      <p:pic>
        <p:nvPicPr>
          <p:cNvPr id="20" name="Kuva 19" descr="Kuva, joka sisältää kohteen joulukuusi, kuusi, puu, kasvi&#10;&#10;Kuvaus luotu automaattisesti">
            <a:extLst>
              <a:ext uri="{FF2B5EF4-FFF2-40B4-BE49-F238E27FC236}">
                <a16:creationId xmlns:a16="http://schemas.microsoft.com/office/drawing/2014/main" id="{87C36478-D056-C5C7-867C-7DB54A3F72CD}"/>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flipH="1">
            <a:off x="5679483" y="2571750"/>
            <a:ext cx="3464517" cy="2571750"/>
          </a:xfrm>
          <a:prstGeom prst="rect">
            <a:avLst/>
          </a:prstGeom>
        </p:spPr>
      </p:pic>
    </p:spTree>
    <p:extLst>
      <p:ext uri="{BB962C8B-B14F-4D97-AF65-F5344CB8AC3E}">
        <p14:creationId xmlns:p14="http://schemas.microsoft.com/office/powerpoint/2010/main" val="3536441144"/>
      </p:ext>
    </p:extLst>
  </p:cSld>
  <p:clrMapOvr>
    <a:masterClrMapping/>
  </p:clrMapOvr>
</p:sld>
</file>

<file path=ppt/theme/theme1.xml><?xml version="1.0" encoding="utf-8"?>
<a:theme xmlns:a="http://schemas.openxmlformats.org/drawingml/2006/main" name="1_Office-teema">
  <a:themeElements>
    <a:clrScheme name="Office-te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te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te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te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F2B4B37975A3488F8C6206B21B6FC2" ma:contentTypeVersion="4" ma:contentTypeDescription="Create a new document." ma:contentTypeScope="" ma:versionID="98b74e1ae0d7cc974c5b24b7cbf4d342">
  <xsd:schema xmlns:xsd="http://www.w3.org/2001/XMLSchema" xmlns:xs="http://www.w3.org/2001/XMLSchema" xmlns:p="http://schemas.microsoft.com/office/2006/metadata/properties" xmlns:ns2="ebc4999f-2201-47d6-88fc-3b7d16a17ab4" targetNamespace="http://schemas.microsoft.com/office/2006/metadata/properties" ma:root="true" ma:fieldsID="08c049ac2368ab096d7bbb386354b98f" ns2:_="">
    <xsd:import namespace="ebc4999f-2201-47d6-88fc-3b7d16a17ab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c4999f-2201-47d6-88fc-3b7d16a17a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30C0E8-A040-471F-9750-2C9BF08308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c4999f-2201-47d6-88fc-3b7d16a17a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10A3AF-6171-4DB7-B08B-85A9A6C2B90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A435CC7-ABE7-4C77-8501-78AF53D898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2391</TotalTime>
  <Words>671</Words>
  <Application>Microsoft Office PowerPoint</Application>
  <PresentationFormat>Näytössä katseltava esitys (16:9)</PresentationFormat>
  <Paragraphs>73</Paragraphs>
  <Slides>14</Slides>
  <Notes>6</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14</vt:i4>
      </vt:variant>
    </vt:vector>
  </HeadingPairs>
  <TitlesOfParts>
    <vt:vector size="21" baseType="lpstr">
      <vt:lpstr>Aptos</vt:lpstr>
      <vt:lpstr>Aptos Display</vt:lpstr>
      <vt:lpstr>Arial</vt:lpstr>
      <vt:lpstr>Calibri</vt:lpstr>
      <vt:lpstr>Trebuchet MS</vt:lpstr>
      <vt:lpstr>1_Office-teema</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Elina Vepsäläinen</dc:creator>
  <cp:lastModifiedBy>Elina Vepsäläinen</cp:lastModifiedBy>
  <cp:revision>6</cp:revision>
  <dcterms:created xsi:type="dcterms:W3CDTF">2025-02-17T09:50:24Z</dcterms:created>
  <dcterms:modified xsi:type="dcterms:W3CDTF">2025-04-28T11:34:21Z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0x01010077F2B4B37975A3488F8C6206B21B6FC2</vt:lpwstr>
  </property>
</Properties>
</file>